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6" r:id="rId2"/>
    <p:sldId id="278" r:id="rId3"/>
    <p:sldId id="270" r:id="rId4"/>
    <p:sldId id="274" r:id="rId5"/>
    <p:sldId id="306" r:id="rId6"/>
    <p:sldId id="307" r:id="rId7"/>
    <p:sldId id="309" r:id="rId8"/>
    <p:sldId id="279" r:id="rId9"/>
    <p:sldId id="317" r:id="rId10"/>
    <p:sldId id="260" r:id="rId11"/>
    <p:sldId id="302" r:id="rId12"/>
    <p:sldId id="318" r:id="rId13"/>
    <p:sldId id="301" r:id="rId14"/>
    <p:sldId id="290" r:id="rId15"/>
    <p:sldId id="284" r:id="rId16"/>
    <p:sldId id="311" r:id="rId17"/>
    <p:sldId id="31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424CF-EA3D-4E1F-80C8-3EEB9D2BE537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98400-E395-45B3-BE0B-B74B0E37B87E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272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9920D-9D94-6203-643E-550E96E0A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D6D738-4F1D-075C-42D4-48609B85D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1DC926-B263-0707-AEAF-873A8CC8F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0382-747E-49FD-A545-D52AE2FED737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901C4B-E47D-5683-5625-ACB28A4F9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06E47D-BDD5-DBF2-2248-E862885A4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0FC44-5646-4CF1-B1AE-DF7FF91E6EE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897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90807-3751-B4E9-B77A-22D0EF94D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C24C68-98EE-1AC3-5F70-DBDDDA4D0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7D8FE1-472A-2FC5-E43D-8D255F3C2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0382-747E-49FD-A545-D52AE2FED737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D671A9-8E02-92EE-8BA4-0B04EE025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A64025-61FE-F6DF-78AF-4A7D92324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0FC44-5646-4CF1-B1AE-DF7FF91E6EE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440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738A8B-46C0-B600-BE69-CCBA1DADAF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B01E4D-6AC5-79DC-AFBA-03FCB7640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062AC4-763F-C4D6-435D-BFBB2F1FA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0382-747E-49FD-A545-D52AE2FED737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08055B-984D-F4B4-E572-F935C8294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DACD59-1061-BF10-DE96-EA0389F54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0FC44-5646-4CF1-B1AE-DF7FF91E6EE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577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017630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068347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A3AB03-E077-021D-8E7A-E608297B3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3E45E3-4F0A-0145-3F53-113B24101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F2A93E-AFCD-DAF5-1590-26A01F60E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0382-747E-49FD-A545-D52AE2FED737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2219AB-ACDD-89C5-56F6-80FD60557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2D5305-8717-5112-1DEA-3DBE4832E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0FC44-5646-4CF1-B1AE-DF7FF91E6EE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523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39EE1-1C28-AD5E-D5F5-436ECCA15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3FC45B-C14B-5A8A-86F3-C9C9B90DA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4733DE-2BF6-A8BA-DC53-710D1F4F8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0382-747E-49FD-A545-D52AE2FED737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757EE5-1A97-8D01-F034-4B70C3F12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2A2BDE-E9E9-32F4-5078-9D979D887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0FC44-5646-4CF1-B1AE-DF7FF91E6EE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70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B7DC6-7B14-52F0-9C94-B50CB6DCE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B8D617-0C93-8446-9EAE-6C1CA3DDD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025385-8B9A-97A1-B494-4EFB006E0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490F26-0123-3E29-8AB7-CD3DF2E19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0382-747E-49FD-A545-D52AE2FED737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B12EEB-A2FC-8BE9-D6E2-2CBEA02F8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50801-212B-06A8-39F6-E6F03100E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0FC44-5646-4CF1-B1AE-DF7FF91E6EE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26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846D8-0585-F63F-8AA7-1DAF078A3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8DD4E5-052F-C361-5A61-78F3CFCC1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B99D04-8F0D-02F7-C736-E815B05BA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10F5CC-1A17-A31D-E1AE-176DCCF64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65B939-3EAB-E5DE-9C97-2FDB6236A7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17454D-91AD-993C-9CD6-60B2E8984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0382-747E-49FD-A545-D52AE2FED737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6EC868-D6FD-F820-2334-B6F8E86E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3D5D71-A740-F61A-E5EC-A5C4BBB80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0FC44-5646-4CF1-B1AE-DF7FF91E6EE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46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FDF17-3B32-3B17-F1E4-A5F00598D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FFAB40-D2C5-F10F-E881-7FCD2C69B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0382-747E-49FD-A545-D52AE2FED737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94802E4-7561-AA5F-9963-4CF1D75BB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5A2DA1-A292-73BD-5BB3-F27FF9D7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0FC44-5646-4CF1-B1AE-DF7FF91E6EE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43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E8E079-20C0-4B94-8987-09EC894C3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0382-747E-49FD-A545-D52AE2FED737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405065-1B23-3C0E-01FC-0D7441B9F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29FD65-E1AA-9A4D-389E-8EEA738AB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0FC44-5646-4CF1-B1AE-DF7FF91E6EE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3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51045-F26A-94DF-4F59-284505C3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AA0C71-BD22-D061-2309-018284F51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44F62D-6BE8-2ADA-145C-561BCEBBD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FECB67-1532-F6B2-EF0C-4B821F287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0382-747E-49FD-A545-D52AE2FED737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99FCC7-C1E2-55FF-26B6-A8A5687DE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B4EA9F-ABCD-F290-0545-F8CD1FB1D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0FC44-5646-4CF1-B1AE-DF7FF91E6EE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385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35F8F-9EC7-CBEB-1445-FE7616128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AD96BB0-16B9-8BD1-F52C-43EDCACDE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B7B1FF-13A4-8838-BBB9-0B9E3622A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5E1B53-EC21-BD6B-E855-54E27BE27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0382-747E-49FD-A545-D52AE2FED737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DAA3C0-114F-E2C1-1115-FFAA603C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6AABFF-47D5-139F-2BF8-A0A4C7A41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0FC44-5646-4CF1-B1AE-DF7FF91E6EE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177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AE2E2-7BE2-61CD-5349-830B151BC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2FAFCF-3CA3-C2E6-DDD5-C398D0940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0E585D-F62A-07DB-4268-91F0024F5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10382-747E-49FD-A545-D52AE2FED737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D9C076-AFE8-DFD8-5E7E-AEB4155E6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B5C065-A2C9-BDAD-6214-394E0C460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0FC44-5646-4CF1-B1AE-DF7FF91E6EE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86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microsoft.com/office/2007/relationships/hdphoto" Target="../media/hdphoto1.wdp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18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17" Type="http://schemas.openxmlformats.org/officeDocument/2006/relationships/image" Target="../media/image3.png"/><Relationship Id="rId2" Type="http://schemas.openxmlformats.org/officeDocument/2006/relationships/image" Target="../media/image14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png"/><Relationship Id="rId7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1" descr="Объект 11">
            <a:extLst>
              <a:ext uri="{FF2B5EF4-FFF2-40B4-BE49-F238E27FC236}">
                <a16:creationId xmlns:a16="http://schemas.microsoft.com/office/drawing/2014/main" id="{4F7DE72A-A0BA-EB75-D693-5BF3BC1E8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"/>
          <a:stretch/>
        </p:blipFill>
        <p:spPr>
          <a:xfrm>
            <a:off x="-79125" y="-15409"/>
            <a:ext cx="12271125" cy="6873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 descr="Зображення, що містить логотип, емблема, символ, Торгова марка&#10;&#10;Опис створено автоматично">
            <a:extLst>
              <a:ext uri="{FF2B5EF4-FFF2-40B4-BE49-F238E27FC236}">
                <a16:creationId xmlns:a16="http://schemas.microsoft.com/office/drawing/2014/main" id="{5D32949C-A5DA-4E67-C7DE-DFFB2FF35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339" y="519915"/>
            <a:ext cx="1998735" cy="1992617"/>
          </a:xfrm>
          <a:prstGeom prst="flowChartConnector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58766F-7E7E-44D8-8B9B-BC3D5408EB98}"/>
              </a:ext>
            </a:extLst>
          </p:cNvPr>
          <p:cNvSpPr txBox="1"/>
          <p:nvPr/>
        </p:nvSpPr>
        <p:spPr>
          <a:xfrm>
            <a:off x="578069" y="0"/>
            <a:ext cx="5333638" cy="63453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СХІДНОУКРАЇНСЬКИЙ НАЦІОНАЛЬНИЙ УНІВЕРСИТЕТ І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</a:t>
            </a:r>
            <a:r>
              <a:rPr lang="ru-R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В. ДАЛЯ</a:t>
            </a:r>
            <a:endParaRPr lang="ru-RU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18" descr="Рисунок 18">
            <a:extLst>
              <a:ext uri="{FF2B5EF4-FFF2-40B4-BE49-F238E27FC236}">
                <a16:creationId xmlns:a16="http://schemas.microsoft.com/office/drawing/2014/main" id="{6F9C13DA-4BC7-B8C2-E353-602E20962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6" y="70546"/>
            <a:ext cx="538443" cy="83194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59D739-F4B7-D6B3-7AAF-D84C856A016E}"/>
              </a:ext>
            </a:extLst>
          </p:cNvPr>
          <p:cNvSpPr txBox="1"/>
          <p:nvPr/>
        </p:nvSpPr>
        <p:spPr>
          <a:xfrm>
            <a:off x="810761" y="2507580"/>
            <a:ext cx="10042296" cy="180568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ЮРИДИЧНИЙ ФАКУЛЬТЕТ</a:t>
            </a:r>
          </a:p>
          <a:p>
            <a:pPr algn="ctr">
              <a:lnSpc>
                <a:spcPct val="120000"/>
              </a:lnSpc>
            </a:pP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ВСТУП-2025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26E077-81CB-B26A-E276-58DA219906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74"/>
          <a:stretch/>
        </p:blipFill>
        <p:spPr>
          <a:xfrm>
            <a:off x="1" y="4544876"/>
            <a:ext cx="4021394" cy="22425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8738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264405-FBF1-1842-E564-E61CADEDA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26671" y="3143831"/>
            <a:ext cx="9633858" cy="12994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65762" y="818683"/>
            <a:ext cx="5678377" cy="1445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ru-RU" sz="3708" dirty="0">
                <a:solidFill>
                  <a:srgbClr val="002060"/>
                </a:solidFill>
                <a:latin typeface="Arial Black" panose="020B0A04020102020204" pitchFamily="34" charset="0"/>
                <a:ea typeface="Corben" pitchFamily="34" charset="-122"/>
                <a:cs typeface="Corben" pitchFamily="34" charset="-120"/>
              </a:rPr>
              <a:t>ЦЕНТР ҐЕНДЕРНОЇ </a:t>
            </a:r>
          </a:p>
          <a:p>
            <a:pPr>
              <a:lnSpc>
                <a:spcPts val="4625"/>
              </a:lnSpc>
            </a:pPr>
            <a:r>
              <a:rPr lang="ru-RU" sz="3708" dirty="0">
                <a:solidFill>
                  <a:srgbClr val="002060"/>
                </a:solidFill>
                <a:latin typeface="Arial Black" panose="020B0A04020102020204" pitchFamily="34" charset="0"/>
                <a:ea typeface="Corben" pitchFamily="34" charset="-122"/>
                <a:cs typeface="Corben" pitchFamily="34" charset="-120"/>
              </a:rPr>
              <a:t>КУЛЬТУРИ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29" y="3775461"/>
            <a:ext cx="472480" cy="47248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89129" y="4610723"/>
            <a:ext cx="265172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Юридичні </a:t>
            </a:r>
          </a:p>
          <a:p>
            <a:pPr>
              <a:lnSpc>
                <a:spcPts val="2292"/>
              </a:lnSpc>
            </a:pP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консультації</a:t>
            </a:r>
          </a:p>
        </p:txBody>
      </p:sp>
      <p:sp>
        <p:nvSpPr>
          <p:cNvPr id="6" name="Text 2"/>
          <p:cNvSpPr/>
          <p:nvPr/>
        </p:nvSpPr>
        <p:spPr>
          <a:xfrm>
            <a:off x="661492" y="5280025"/>
            <a:ext cx="3279887" cy="1215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uk-UA" sz="2000" dirty="0">
                <a:solidFill>
                  <a:srgbClr val="0070C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Надання юридичних консультацій з питань гендерної рівності</a:t>
            </a:r>
            <a:endParaRPr lang="uk-UA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920" y="3821361"/>
            <a:ext cx="472480" cy="47248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378920" y="461072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ea typeface="Corben" pitchFamily="34" charset="-122"/>
                <a:cs typeface="Arial" panose="020B0604020202020204" pitchFamily="34" charset="0"/>
              </a:rPr>
              <a:t>Освітні </a:t>
            </a:r>
          </a:p>
          <a:p>
            <a:pPr>
              <a:lnSpc>
                <a:spcPts val="2292"/>
              </a:lnSpc>
            </a:pP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ea typeface="Corben" pitchFamily="34" charset="-122"/>
                <a:cs typeface="Arial" panose="020B0604020202020204" pitchFamily="34" charset="0"/>
              </a:rPr>
              <a:t>заходи</a:t>
            </a:r>
            <a:endParaRPr lang="uk-UA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4378921" y="5280024"/>
            <a:ext cx="3009852" cy="12994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uk-UA" sz="2000" dirty="0">
                <a:solidFill>
                  <a:srgbClr val="0070C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Організація тренінгів, </a:t>
            </a:r>
            <a:r>
              <a:rPr lang="uk-UA" sz="2000" dirty="0" err="1">
                <a:solidFill>
                  <a:srgbClr val="0070C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вебінарів</a:t>
            </a:r>
            <a:r>
              <a:rPr lang="uk-UA" sz="2000" dirty="0">
                <a:solidFill>
                  <a:srgbClr val="0070C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та лекцій з актуальних проблем гендерного права </a:t>
            </a:r>
            <a:endParaRPr lang="uk-UA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8711" y="3775461"/>
            <a:ext cx="472480" cy="47248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096449" y="4610724"/>
            <a:ext cx="238263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ea typeface="Corben" pitchFamily="34" charset="-122"/>
                <a:cs typeface="Arial" panose="020B0604020202020204" pitchFamily="34" charset="0"/>
              </a:rPr>
              <a:t>Наукові </a:t>
            </a:r>
          </a:p>
          <a:p>
            <a:pPr>
              <a:lnSpc>
                <a:spcPts val="2292"/>
              </a:lnSpc>
            </a:pP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ea typeface="Corben" pitchFamily="34" charset="-122"/>
                <a:cs typeface="Arial" panose="020B0604020202020204" pitchFamily="34" charset="0"/>
              </a:rPr>
              <a:t>дослідження</a:t>
            </a:r>
            <a:endParaRPr lang="uk-UA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8096450" y="5280025"/>
            <a:ext cx="2813288" cy="1215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uk-UA" sz="2000" dirty="0">
                <a:solidFill>
                  <a:srgbClr val="0070C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Проведення наукових досліджень гендерної асиметрії в соціально-правових відносинах</a:t>
            </a:r>
          </a:p>
        </p:txBody>
      </p:sp>
      <p:sp>
        <p:nvSpPr>
          <p:cNvPr id="13" name="AutoShape 2" descr="A depiction of a Gender Culture Center within a university setting. The image shows a modern, well-lit space inside a university building with a welcoming atmosphere. The center has informational posters, bookshelves with gender studies materials, and comfortable seating areas for students to gather and discuss. A diverse group of students is seen engaging in conversation, highlighting inclusion and collaboration. The design is academic yet approachable, with vibrant colors and subtle decorative elements symbolizing equality and diversity.">
            <a:extLst>
              <a:ext uri="{FF2B5EF4-FFF2-40B4-BE49-F238E27FC236}">
                <a16:creationId xmlns:a16="http://schemas.microsoft.com/office/drawing/2014/main" id="{DF081227-2563-81E8-AAB8-4FF4333649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7C0092B-4E0F-5F18-FEAC-E4FAD719B8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73" y="0"/>
            <a:ext cx="5157208" cy="308253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Візит партнерів до Юридичної клініки “PRO BONO” Юридичного Факультету СНУ  ім. В. Даля | Асоціація юридичних клінік України">
            <a:extLst>
              <a:ext uri="{FF2B5EF4-FFF2-40B4-BE49-F238E27FC236}">
                <a16:creationId xmlns:a16="http://schemas.microsoft.com/office/drawing/2014/main" id="{B21576D4-3306-EF2E-FAA8-F7DE64B21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8" r="12438"/>
          <a:stretch/>
        </p:blipFill>
        <p:spPr bwMode="auto">
          <a:xfrm>
            <a:off x="7420303" y="153357"/>
            <a:ext cx="4771697" cy="215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58766F-7E7E-44D8-8B9B-BC3D5408EB98}"/>
              </a:ext>
            </a:extLst>
          </p:cNvPr>
          <p:cNvSpPr txBox="1"/>
          <p:nvPr/>
        </p:nvSpPr>
        <p:spPr>
          <a:xfrm>
            <a:off x="620487" y="41154"/>
            <a:ext cx="4963885" cy="63453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СХІДНОУКРАЇНСЬКИЙ НАЦІОНАЛЬНИЙ</a:t>
            </a:r>
          </a:p>
          <a:p>
            <a:pPr>
              <a:lnSpc>
                <a:spcPct val="115000"/>
              </a:lnSpc>
            </a:pPr>
            <a:r>
              <a:rPr lang="ru-R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УНІВЕРСИТЕТ ІМ. В. ДАЛЯ</a:t>
            </a:r>
            <a:endParaRPr lang="ru-RU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A46B37-B484-41DB-84AE-0952CB93E619}"/>
              </a:ext>
            </a:extLst>
          </p:cNvPr>
          <p:cNvSpPr txBox="1"/>
          <p:nvPr/>
        </p:nvSpPr>
        <p:spPr>
          <a:xfrm>
            <a:off x="0" y="12068"/>
            <a:ext cx="8103476" cy="6436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sz="3200" b="1" cap="all" dirty="0">
                <a:solidFill>
                  <a:srgbClr val="002060"/>
                </a:solidFill>
                <a:latin typeface="Arial Black" panose="020B0A04020102020204" pitchFamily="34" charset="0"/>
              </a:rPr>
              <a:t>Юридична клініка </a:t>
            </a:r>
            <a:r>
              <a:rPr lang="en-US" sz="3200" b="1" cap="all" dirty="0">
                <a:solidFill>
                  <a:srgbClr val="002060"/>
                </a:solidFill>
                <a:latin typeface="Arial Black" panose="020B0A04020102020204" pitchFamily="34" charset="0"/>
              </a:rPr>
              <a:t>PRO </a:t>
            </a:r>
            <a:r>
              <a:rPr lang="uk-UA" sz="3200" b="1" cap="all" dirty="0">
                <a:solidFill>
                  <a:srgbClr val="002060"/>
                </a:solidFill>
                <a:latin typeface="Arial Black" panose="020B0A04020102020204" pitchFamily="34" charset="0"/>
              </a:rPr>
              <a:t>«</a:t>
            </a:r>
            <a:r>
              <a:rPr lang="en-US" sz="3200" b="1" cap="all" dirty="0">
                <a:solidFill>
                  <a:srgbClr val="002060"/>
                </a:solidFill>
                <a:latin typeface="Arial Black" panose="020B0A04020102020204" pitchFamily="34" charset="0"/>
              </a:rPr>
              <a:t>BONO</a:t>
            </a:r>
            <a:r>
              <a:rPr lang="uk-UA" sz="3200" b="1" cap="all" dirty="0">
                <a:solidFill>
                  <a:srgbClr val="002060"/>
                </a:solidFill>
                <a:latin typeface="Arial Black" panose="020B0A04020102020204" pitchFamily="34" charset="0"/>
              </a:rPr>
              <a:t>»</a:t>
            </a:r>
            <a:endParaRPr lang="ru-RU" sz="3200" b="1" cap="all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ACE19C-EF99-472A-97B9-07253785619D}"/>
              </a:ext>
            </a:extLst>
          </p:cNvPr>
          <p:cNvSpPr txBox="1"/>
          <p:nvPr/>
        </p:nvSpPr>
        <p:spPr>
          <a:xfrm>
            <a:off x="5004618" y="3594972"/>
            <a:ext cx="7187381" cy="2402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6088" algn="ctr"/>
            <a:r>
              <a:rPr lang="uk-UA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Партнери </a:t>
            </a:r>
            <a:r>
              <a:rPr lang="uk-UA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кліники</a:t>
            </a:r>
            <a:endParaRPr lang="uk-UA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uk-UA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Асоціація юридичних </a:t>
            </a:r>
            <a:r>
              <a:rPr lang="uk-UA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клінік</a:t>
            </a:r>
            <a:r>
              <a:rPr lang="uk-UA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України 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uk-UA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Асоціація юристів України 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uk-UA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Міжнародні та українські правозахисні організації 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uk-UA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Фонди розвитку демократії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uk-UA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Гуманітарні хаби та ЦНАП</a:t>
            </a:r>
            <a:endParaRPr lang="uk-UA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D07FA-6835-81F6-B463-5D9F0B023852}"/>
              </a:ext>
            </a:extLst>
          </p:cNvPr>
          <p:cNvSpPr txBox="1"/>
          <p:nvPr/>
        </p:nvSpPr>
        <p:spPr>
          <a:xfrm>
            <a:off x="1" y="1348203"/>
            <a:ext cx="783020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навчальним майданчиком для студентів-правників, де здобуваються практичні навички роботи з реальними справами, спілкування з клієнтами, роботи з документами</a:t>
            </a:r>
          </a:p>
          <a:p>
            <a:endParaRPr lang="uk-UA" sz="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молоді юристи надають безоплатну правову допомогу та консультують населення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C762F-9B37-AF99-0311-6C103F1FF637}"/>
              </a:ext>
            </a:extLst>
          </p:cNvPr>
          <p:cNvSpPr txBox="1"/>
          <p:nvPr/>
        </p:nvSpPr>
        <p:spPr>
          <a:xfrm>
            <a:off x="137500" y="771122"/>
            <a:ext cx="60320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Освітньо-соціальний простір, який є: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A2EF5E-F879-4924-9D98-F64B72B84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68" y="3610356"/>
            <a:ext cx="4275316" cy="320649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450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6580" y="30361"/>
            <a:ext cx="957609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333" dirty="0">
                <a:solidFill>
                  <a:srgbClr val="002060"/>
                </a:solidFill>
                <a:latin typeface="Arial Black" panose="020B0A04020102020204" pitchFamily="34" charset="0"/>
                <a:ea typeface="Corben" pitchFamily="34" charset="-122"/>
                <a:cs typeface="Corben" pitchFamily="34" charset="-120"/>
              </a:rPr>
              <a:t>АРХЕОЛОГІЧНИЙ МУЗЕЙ «ВІДКРИТА І100РІЯ»</a:t>
            </a:r>
            <a:endParaRPr lang="en-US" sz="3333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03704" y="2389585"/>
            <a:ext cx="222999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orben" pitchFamily="34" charset="-122"/>
                <a:cs typeface="Arial" panose="020B0604020202020204" pitchFamily="34" charset="0"/>
              </a:rPr>
              <a:t>1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3684457" y="2094310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b="1" dirty="0">
                <a:solidFill>
                  <a:srgbClr val="002060"/>
                </a:solidFill>
                <a:latin typeface="Arial" panose="020B0604020202020204" pitchFamily="34" charset="0"/>
                <a:ea typeface="Corben" pitchFamily="34" charset="-122"/>
                <a:cs typeface="Arial" panose="020B0604020202020204" pitchFamily="34" charset="0"/>
              </a:rPr>
              <a:t>Навчальна база</a:t>
            </a:r>
            <a:endParaRPr lang="en-US" sz="23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3684457" y="2480469"/>
            <a:ext cx="8319518" cy="819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uk-UA" sz="2200" dirty="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Забезпечення студентів та викладачів матеріалами для практичних занять з археології, історії та суміжних дисциплін</a:t>
            </a:r>
            <a:endParaRPr lang="uk-U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2567384" y="3261618"/>
            <a:ext cx="8868668" cy="12700"/>
          </a:xfrm>
          <a:prstGeom prst="roundRect">
            <a:avLst>
              <a:gd name="adj" fmla="val 625116"/>
            </a:avLst>
          </a:prstGeom>
          <a:solidFill>
            <a:srgbClr val="B8BFDF"/>
          </a:solidFill>
          <a:ln/>
        </p:spPr>
      </p:sp>
      <p:sp>
        <p:nvSpPr>
          <p:cNvPr id="9" name="Text 7"/>
          <p:cNvSpPr/>
          <p:nvPr/>
        </p:nvSpPr>
        <p:spPr>
          <a:xfrm>
            <a:off x="757084" y="3875584"/>
            <a:ext cx="222999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orben" pitchFamily="34" charset="-122"/>
                <a:cs typeface="Arial" panose="020B0604020202020204" pitchFamily="34" charset="0"/>
              </a:rPr>
              <a:t>2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378920" y="3512384"/>
            <a:ext cx="248423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b="1" dirty="0">
                <a:solidFill>
                  <a:srgbClr val="002060"/>
                </a:solidFill>
                <a:latin typeface="Arial" panose="020B0604020202020204" pitchFamily="34" charset="0"/>
                <a:ea typeface="Corben" pitchFamily="34" charset="-122"/>
                <a:cs typeface="Arial" panose="020B0604020202020204" pitchFamily="34" charset="0"/>
              </a:rPr>
              <a:t>Дослідницький центр</a:t>
            </a:r>
            <a:endParaRPr lang="en-US" sz="23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378919" y="3888284"/>
            <a:ext cx="7625055" cy="853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uk-UA" sz="2200" dirty="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Проведення наукової роботи та зберігання артефактів з університетських археологічних експедицій</a:t>
            </a:r>
            <a:endParaRPr lang="uk-U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4378920" y="4747618"/>
            <a:ext cx="7057132" cy="12700"/>
          </a:xfrm>
          <a:prstGeom prst="roundRect">
            <a:avLst>
              <a:gd name="adj" fmla="val 625116"/>
            </a:avLst>
          </a:prstGeom>
          <a:solidFill>
            <a:srgbClr val="B8BFDF"/>
          </a:solidFill>
          <a:ln/>
        </p:spPr>
      </p:sp>
      <p:sp>
        <p:nvSpPr>
          <p:cNvPr id="14" name="Text 12"/>
          <p:cNvSpPr/>
          <p:nvPr/>
        </p:nvSpPr>
        <p:spPr>
          <a:xfrm>
            <a:off x="757084" y="5210374"/>
            <a:ext cx="232426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58"/>
              </a:lnSpc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orben" pitchFamily="34" charset="-122"/>
                <a:cs typeface="Arial" panose="020B0604020202020204" pitchFamily="34" charset="0"/>
              </a:rPr>
              <a:t>3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464629" y="4954459"/>
            <a:ext cx="352202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b="1" dirty="0">
                <a:solidFill>
                  <a:srgbClr val="002060"/>
                </a:solidFill>
                <a:latin typeface="Arial" panose="020B0604020202020204" pitchFamily="34" charset="0"/>
                <a:ea typeface="Corben" pitchFamily="34" charset="-122"/>
                <a:cs typeface="Arial" panose="020B0604020202020204" pitchFamily="34" charset="0"/>
              </a:rPr>
              <a:t>Збереження спадщини</a:t>
            </a:r>
            <a:endParaRPr lang="en-US" sz="23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5464628" y="5355332"/>
            <a:ext cx="6191343" cy="772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uk-UA" sz="2200" dirty="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Консервація та реставрація археологічних </a:t>
            </a:r>
          </a:p>
          <a:p>
            <a:pPr>
              <a:lnSpc>
                <a:spcPts val="2375"/>
              </a:lnSpc>
            </a:pPr>
            <a:r>
              <a:rPr lang="uk-UA" sz="2200" dirty="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знахідок</a:t>
            </a:r>
            <a:endParaRPr lang="uk-U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96A494F-4579-D945-E36F-D67658A89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0536" y="509663"/>
            <a:ext cx="10071449" cy="14063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2A4ACB-0A75-2986-4FC9-314DAAE1DF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924" b="12617"/>
          <a:stretch/>
        </p:blipFill>
        <p:spPr>
          <a:xfrm>
            <a:off x="1154233" y="3356645"/>
            <a:ext cx="3050537" cy="134876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200CD3F-06DB-2C7C-FF83-F78D1AC7D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058" y="1810232"/>
            <a:ext cx="2362696" cy="134876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EFD3F8D-DD15-0407-27A4-12E9B8F72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535" y="4866671"/>
            <a:ext cx="3943919" cy="173382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1" descr="Объект 11">
            <a:extLst>
              <a:ext uri="{FF2B5EF4-FFF2-40B4-BE49-F238E27FC236}">
                <a16:creationId xmlns:a16="http://schemas.microsoft.com/office/drawing/2014/main" id="{4F7DE72A-A0BA-EB75-D693-5BF3BC1E8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"/>
          <a:stretch/>
        </p:blipFill>
        <p:spPr>
          <a:xfrm>
            <a:off x="-29461" y="-7705"/>
            <a:ext cx="12221460" cy="687340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58766F-7E7E-44D8-8B9B-BC3D5408EB98}"/>
              </a:ext>
            </a:extLst>
          </p:cNvPr>
          <p:cNvSpPr txBox="1"/>
          <p:nvPr/>
        </p:nvSpPr>
        <p:spPr>
          <a:xfrm>
            <a:off x="620487" y="41154"/>
            <a:ext cx="4963885" cy="566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СХІДНОУКРАЇНСЬКИЙ НАЦІОНАЛЬНИЙ</a:t>
            </a:r>
          </a:p>
          <a:p>
            <a:pPr>
              <a:lnSpc>
                <a:spcPct val="115000"/>
              </a:lnSpc>
            </a:pPr>
            <a:r>
              <a:rPr lang="ru-RU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УНІВЕРСИТЕТ ІМ. В. ДАЛЯ</a:t>
            </a:r>
            <a:endParaRPr lang="ru-RU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A46B37-B484-41DB-84AE-0952CB93E619}"/>
              </a:ext>
            </a:extLst>
          </p:cNvPr>
          <p:cNvSpPr txBox="1"/>
          <p:nvPr/>
        </p:nvSpPr>
        <p:spPr>
          <a:xfrm>
            <a:off x="1501087" y="681570"/>
            <a:ext cx="9359278" cy="6436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3200" b="1" cap="all" dirty="0">
                <a:solidFill>
                  <a:srgbClr val="FFC000"/>
                </a:solidFill>
                <a:latin typeface="Arial Black" panose="020B0A04020102020204" pitchFamily="34" charset="0"/>
              </a:rPr>
              <a:t>Центр </a:t>
            </a:r>
            <a:r>
              <a:rPr lang="uk-UA" sz="3200" b="1" cap="all" dirty="0">
                <a:solidFill>
                  <a:srgbClr val="FFC000"/>
                </a:solidFill>
                <a:latin typeface="Arial Black" panose="020B0A04020102020204" pitchFamily="34" charset="0"/>
              </a:rPr>
              <a:t>міжкультурних комунікацій </a:t>
            </a:r>
          </a:p>
        </p:txBody>
      </p:sp>
      <p:pic>
        <p:nvPicPr>
          <p:cNvPr id="3" name="Рисунок 18" descr="Рисунок 18">
            <a:extLst>
              <a:ext uri="{FF2B5EF4-FFF2-40B4-BE49-F238E27FC236}">
                <a16:creationId xmlns:a16="http://schemas.microsoft.com/office/drawing/2014/main" id="{6F9C13DA-4BC7-B8C2-E353-602E20962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9" y="41154"/>
            <a:ext cx="399564" cy="617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D4ED3A-8153-45A3-8ABB-158BD485A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159" y="4254630"/>
            <a:ext cx="3623176" cy="2504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 2">
            <a:extLst>
              <a:ext uri="{FF2B5EF4-FFF2-40B4-BE49-F238E27FC236}">
                <a16:creationId xmlns:a16="http://schemas.microsoft.com/office/drawing/2014/main" id="{FA4CFA82-A30B-315F-0316-9C2626D26E2C}"/>
              </a:ext>
            </a:extLst>
          </p:cNvPr>
          <p:cNvSpPr/>
          <p:nvPr/>
        </p:nvSpPr>
        <p:spPr>
          <a:xfrm>
            <a:off x="108029" y="1677205"/>
            <a:ext cx="637731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50"/>
              </a:lnSpc>
              <a:buNone/>
            </a:pPr>
            <a:endParaRPr lang="uk-UA" sz="2400" dirty="0"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6185C353-E82C-5BBE-D5B3-A9593D7C023F}"/>
              </a:ext>
            </a:extLst>
          </p:cNvPr>
          <p:cNvSpPr/>
          <p:nvPr/>
        </p:nvSpPr>
        <p:spPr>
          <a:xfrm>
            <a:off x="6193970" y="4156674"/>
            <a:ext cx="5998029" cy="2342097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 проводяться міжнародні конференції, тренінги, форуми й телемости з іноземними та українськими науковцями, а також фестивалі етнічної культури</a:t>
            </a:r>
          </a:p>
        </p:txBody>
      </p:sp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id="{2C3E6CAA-1FF7-E535-B93E-589DEFDF39EE}"/>
              </a:ext>
            </a:extLst>
          </p:cNvPr>
          <p:cNvSpPr/>
          <p:nvPr/>
        </p:nvSpPr>
        <p:spPr>
          <a:xfrm>
            <a:off x="64619" y="1483952"/>
            <a:ext cx="6232536" cy="2741840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Простір для здобувачів вищої освіти, що 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сприяє налагодженню міжкультурних зв'язків та толерантності між представниками різних країн і культур. Експерти центру розвивають міжнародне співробітництво та взаєморозуміння</a:t>
            </a: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33" y="1883695"/>
            <a:ext cx="5800767" cy="162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44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1" descr="Объект 11">
            <a:extLst>
              <a:ext uri="{FF2B5EF4-FFF2-40B4-BE49-F238E27FC236}">
                <a16:creationId xmlns:a16="http://schemas.microsoft.com/office/drawing/2014/main" id="{4F7DE72A-A0BA-EB75-D693-5BF3BC1E8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"/>
          <a:stretch/>
        </p:blipFill>
        <p:spPr>
          <a:xfrm>
            <a:off x="-29460" y="-40630"/>
            <a:ext cx="12221460" cy="687340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C70E1C4C-5EC8-BF04-A834-AB69DAEF8F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598829"/>
              </p:ext>
            </p:extLst>
          </p:nvPr>
        </p:nvGraphicFramePr>
        <p:xfrm>
          <a:off x="-29460" y="543694"/>
          <a:ext cx="12221460" cy="61264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2221460">
                  <a:extLst>
                    <a:ext uri="{9D8B030D-6E8A-4147-A177-3AD203B41FA5}">
                      <a16:colId xmlns:a16="http://schemas.microsoft.com/office/drawing/2014/main" val="29994015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uk-UA" sz="20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«MEDIACLUB PRO BONO: інноваційна, юридична та молодіжна медіа-студія</a:t>
                      </a:r>
                      <a:r>
                        <a:rPr lang="uk-UA" sz="2000" b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 </a:t>
                      </a:r>
                      <a:r>
                        <a:rPr lang="uk-UA" sz="1900" b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 межах Програми ООН із відновлення та розбудови миру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1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§"/>
                      </a:pPr>
                      <a:r>
                        <a:rPr lang="uk-UA" sz="20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«100 ВЧИНКІВ ВІДПОВІДАЛЬНИХ ГРОМАДЯН» </a:t>
                      </a:r>
                      <a:r>
                        <a:rPr lang="uk-UA" sz="1900" b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від </a:t>
                      </a:r>
                      <a:r>
                        <a:rPr lang="uk-UA" sz="1900" b="0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Цетру</a:t>
                      </a:r>
                      <a:r>
                        <a:rPr lang="uk-UA" sz="1900" b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демократії та верховенства права</a:t>
                      </a:r>
                      <a:endParaRPr lang="uk-UA" sz="1900" b="0" i="0" kern="1200" noProof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916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uk-UA" sz="20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«НОРВЕГІЯ-УКРАЇНА. ПРОФЕСІЙНА АДАПТАЦІЯ. ІНТЕГРАЦІЯ В ДЕРЖАВНУ СИСТЕМУ» </a:t>
                      </a:r>
                      <a:r>
                        <a:rPr lang="uk-UA" sz="18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(NUPASS) </a:t>
                      </a:r>
                      <a:endParaRPr lang="uk-UA" sz="2000" b="1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810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uk-UA" sz="20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«ЕЛЕКТРОННИЙ ПРАВОВИЙ ОФІС»</a:t>
                      </a:r>
                      <a:endParaRPr lang="uk-UA" sz="2000" b="1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944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uk-UA" sz="2000" b="1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«СЛУЖБА ВОЛОНТЕРІВ У СУДАХ» </a:t>
                      </a:r>
                      <a:r>
                        <a:rPr lang="uk-UA" sz="1900" b="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(на базі </a:t>
                      </a:r>
                      <a:r>
                        <a:rPr lang="uk-UA" sz="1900" b="0" noProof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Вишгордського</a:t>
                      </a:r>
                      <a:r>
                        <a:rPr lang="uk-UA" sz="1900" b="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районного суду Київської обл.)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324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uk-UA" sz="20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uk-UA" sz="20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ДОСЛІДЖЕННЯ ВПЛИВУ ДІЯЛЬНОСТІ ВІЙСЬКОВО-ЦИВІЛЬНИХ АДМІНІСТРАЦІЙ НА РОЗВИТОК ГРОМАД НА СХОДІ УКРАЇНИ </a:t>
                      </a:r>
                      <a:r>
                        <a:rPr lang="uk-UA" sz="20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(Луганська обл.)»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670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uk-UA" sz="2000" b="0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Проєкт</a:t>
                      </a:r>
                      <a:r>
                        <a:rPr lang="uk-UA" sz="2000" b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uk-UA" sz="20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HEFORSHE UNIVERSITY TOUR</a:t>
                      </a:r>
                      <a:endParaRPr lang="uk-UA" sz="2000" b="1" i="0" kern="1200" noProof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012650"/>
                  </a:ext>
                </a:extLst>
              </a:tr>
              <a:tr h="338364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uk-UA" sz="20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ОСВІТНІЙ АРТ-ПРОЄКТ STEM IS FEM </a:t>
                      </a:r>
                      <a:r>
                        <a:rPr lang="uk-UA" sz="1900" b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 підтримки міжнародних організацій ООН Жінки в Україні та Дитячого фонду ООН в Україні (ЮНІСЕФ)</a:t>
                      </a:r>
                      <a:endParaRPr lang="uk-UA" sz="1900" b="0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794606"/>
                  </a:ext>
                </a:extLst>
              </a:tr>
              <a:tr h="338364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ru-RU" sz="2000" b="1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«ПОСИЛЕННЯ СОЦІАЛЬНОГО ЗАХИСТУ В УКРАЇНІ» </a:t>
                      </a:r>
                      <a:r>
                        <a:rPr lang="ru-RU" sz="2000" b="0" i="0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проєкт</a:t>
                      </a:r>
                      <a:r>
                        <a:rPr lang="ru-RU" sz="20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Ради </a:t>
                      </a:r>
                      <a:r>
                        <a:rPr lang="ru-RU" sz="2000" b="0" i="0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Європи</a:t>
                      </a:r>
                      <a:r>
                        <a:rPr lang="ru-RU" sz="20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uk-UA" sz="2000" b="1" kern="1200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20645"/>
                  </a:ext>
                </a:extLst>
              </a:tr>
              <a:tr h="454385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§"/>
                      </a:pPr>
                      <a:r>
                        <a:rPr lang="uk-UA" sz="1900" b="0" i="0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Проєкт</a:t>
                      </a:r>
                      <a:r>
                        <a:rPr lang="uk-UA" sz="1900" b="1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COIL</a:t>
                      </a:r>
                      <a:r>
                        <a:rPr lang="uk-UA" sz="1900" b="1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r>
                        <a:rPr lang="uk-UA" sz="19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Викладання курсу </a:t>
                      </a:r>
                      <a:r>
                        <a:rPr lang="uk-UA" sz="2000" b="1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«РІЗНОМАНІТНІСТЬ, РІВНІСТЬ І СОЦІАЛЬНА СПРАВЕДЛИВІСТЬ» </a:t>
                      </a:r>
                      <a:r>
                        <a:rPr lang="uk-UA" sz="20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СТУДЕНТАМ ДВОХ УНІВЕРСИТЕТІВ</a:t>
                      </a:r>
                      <a:r>
                        <a:rPr lang="uk-UA" sz="2000" b="1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uk-UA" sz="20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Партнерство з Гаазьким університетом прикладних наук.</a:t>
                      </a:r>
                      <a:endParaRPr lang="uk-UA" sz="2000" b="0" kern="1200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533129"/>
                  </a:ext>
                </a:extLst>
              </a:tr>
              <a:tr h="33836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uk-UA" sz="2000" b="0" i="0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Проєкт</a:t>
                      </a:r>
                      <a:r>
                        <a:rPr lang="uk-UA" sz="20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з громадянської освіти </a:t>
                      </a:r>
                      <a:r>
                        <a:rPr lang="uk-UA" sz="2000" b="1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IFES «ДЕМОКРАТІЯ: ВІД ТЕОРІЇ ДО ПРАКТИКИ»</a:t>
                      </a:r>
                      <a:endParaRPr lang="uk-UA" sz="2000" b="0" kern="1200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58467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47FE515-3223-74B6-D8BC-44E730750752}"/>
              </a:ext>
            </a:extLst>
          </p:cNvPr>
          <p:cNvSpPr txBox="1"/>
          <p:nvPr/>
        </p:nvSpPr>
        <p:spPr>
          <a:xfrm>
            <a:off x="4249364" y="-40630"/>
            <a:ext cx="3488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Arial Black" panose="020B0A04020102020204" pitchFamily="34" charset="0"/>
              </a:rPr>
              <a:t>НАШІ ПРОЄКТИ</a:t>
            </a:r>
          </a:p>
        </p:txBody>
      </p:sp>
    </p:spTree>
    <p:extLst>
      <p:ext uri="{BB962C8B-B14F-4D97-AF65-F5344CB8AC3E}">
        <p14:creationId xmlns:p14="http://schemas.microsoft.com/office/powerpoint/2010/main" val="3600161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D093621-762F-4068-A110-C1B52E20D855}"/>
              </a:ext>
            </a:extLst>
          </p:cNvPr>
          <p:cNvSpPr txBox="1"/>
          <p:nvPr/>
        </p:nvSpPr>
        <p:spPr>
          <a:xfrm>
            <a:off x="2861187" y="24991"/>
            <a:ext cx="6118895" cy="62517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СТУДЕНТСЬКА РАДА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8419EA-A245-ADB6-6BC5-062B3477D3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 rot="5400000">
            <a:off x="-2168553" y="2184203"/>
            <a:ext cx="6858000" cy="2489594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логотип, емблема, символ, Торгова марка&#10;&#10;Опис створено автоматично">
            <a:extLst>
              <a:ext uri="{FF2B5EF4-FFF2-40B4-BE49-F238E27FC236}">
                <a16:creationId xmlns:a16="http://schemas.microsoft.com/office/drawing/2014/main" id="{A14384FD-00F2-E6F9-9D15-9144AB8CF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705" y="-17848"/>
            <a:ext cx="736664" cy="742648"/>
          </a:xfrm>
          <a:prstGeom prst="flowChartConnector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4DD18E-7B9F-0A43-C425-2D685A106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033" y="237382"/>
            <a:ext cx="4123298" cy="34584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392B5-F459-192C-FD0E-7FC1D17C6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9743" y="886751"/>
            <a:ext cx="4232894" cy="35624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3EEB3E7-A6E7-6C87-5940-765C15A96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368" y="729025"/>
            <a:ext cx="3781485" cy="2801627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19B2CD4-7192-2C82-42C4-941566C6F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970" y="3020033"/>
            <a:ext cx="4515296" cy="32388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DC57B6-F5F1-D4DF-08D3-CC5883AA0A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40999">
            <a:off x="8265636" y="3772512"/>
            <a:ext cx="3647051" cy="2229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0361C2-9216-300A-D13D-DFDAF0D231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219" l="0" r="99896">
                        <a14:foregroundMark x1="47083" y1="24531" x2="31771" y2="22031"/>
                        <a14:foregroundMark x1="31771" y1="22031" x2="17708" y2="30000"/>
                        <a14:foregroundMark x1="17708" y1="30000" x2="3958" y2="30625"/>
                        <a14:foregroundMark x1="3958" y1="30625" x2="417" y2="28281"/>
                        <a14:foregroundMark x1="2917" y1="36250" x2="10417" y2="52969"/>
                        <a14:foregroundMark x1="10417" y1="52969" x2="3333" y2="67031"/>
                        <a14:foregroundMark x1="3333" y1="67031" x2="0" y2="88750"/>
                        <a14:foregroundMark x1="46667" y1="29688" x2="69375" y2="28750"/>
                        <a14:foregroundMark x1="69375" y1="28750" x2="78958" y2="36250"/>
                        <a14:foregroundMark x1="78958" y1="36250" x2="99896" y2="27656"/>
                        <a14:foregroundMark x1="938" y1="90156" x2="26146" y2="92969"/>
                        <a14:foregroundMark x1="26146" y1="92969" x2="37500" y2="89688"/>
                        <a14:foregroundMark x1="37500" y1="89688" x2="51042" y2="92813"/>
                        <a14:foregroundMark x1="51042" y1="92813" x2="61458" y2="90781"/>
                        <a14:foregroundMark x1="61458" y1="90781" x2="87604" y2="93594"/>
                        <a14:foregroundMark x1="87604" y1="93594" x2="98854" y2="91406"/>
                        <a14:foregroundMark x1="98854" y1="91406" x2="99167" y2="90156"/>
                        <a14:foregroundMark x1="58229" y1="92813" x2="68854" y2="94219"/>
                        <a14:foregroundMark x1="68854" y1="94219" x2="73229" y2="93125"/>
                        <a14:foregroundMark x1="5000" y1="33438" x2="33750" y2="23281"/>
                        <a14:foregroundMark x1="33750" y1="23281" x2="43958" y2="30156"/>
                        <a14:foregroundMark x1="43958" y1="30156" x2="60208" y2="30312"/>
                        <a14:foregroundMark x1="60208" y1="30312" x2="63958" y2="32813"/>
                        <a14:foregroundMark x1="18438" y1="34063" x2="38229" y2="39531"/>
                        <a14:foregroundMark x1="38229" y1="39531" x2="40313" y2="45781"/>
                        <a14:foregroundMark x1="10000" y1="35156" x2="25729" y2="62500"/>
                        <a14:foregroundMark x1="5000" y1="44063" x2="31146" y2="78125"/>
                        <a14:foregroundMark x1="31146" y1="78125" x2="31354" y2="78125"/>
                        <a14:foregroundMark x1="1146" y1="37188" x2="7708" y2="56719"/>
                        <a14:foregroundMark x1="7708" y1="56719" x2="37083" y2="84531"/>
                        <a14:foregroundMark x1="37083" y1="84531" x2="61667" y2="74688"/>
                        <a14:foregroundMark x1="47292" y1="31406" x2="57188" y2="29063"/>
                        <a14:foregroundMark x1="57188" y1="29063" x2="79375" y2="41563"/>
                        <a14:foregroundMark x1="79375" y1="41563" x2="95104" y2="42656"/>
                        <a14:foregroundMark x1="87604" y1="67188" x2="87604" y2="67188"/>
                        <a14:foregroundMark x1="83542" y1="65938" x2="83542" y2="65938"/>
                        <a14:foregroundMark x1="79167" y1="51563" x2="93021" y2="45469"/>
                        <a14:foregroundMark x1="93021" y1="45469" x2="99271" y2="58438"/>
                        <a14:foregroundMark x1="99271" y1="58438" x2="99479" y2="59375"/>
                        <a14:foregroundMark x1="84688" y1="53906" x2="99063" y2="60000"/>
                        <a14:foregroundMark x1="99063" y1="60000" x2="99792" y2="75781"/>
                        <a14:foregroundMark x1="99792" y1="75781" x2="97396" y2="89063"/>
                        <a14:foregroundMark x1="83958" y1="56250" x2="92396" y2="71719"/>
                        <a14:foregroundMark x1="92396" y1="71719" x2="94063" y2="87344"/>
                        <a14:foregroundMark x1="94063" y1="87344" x2="85313" y2="87656"/>
                        <a14:foregroundMark x1="76042" y1="57656" x2="85625" y2="64531"/>
                        <a14:foregroundMark x1="85625" y1="64531" x2="80313" y2="88750"/>
                        <a14:foregroundMark x1="81042" y1="48438" x2="85417" y2="73281"/>
                        <a14:foregroundMark x1="85417" y1="73281" x2="75521" y2="68906"/>
                        <a14:foregroundMark x1="75521" y1="68906" x2="75104" y2="65156"/>
                        <a14:foregroundMark x1="81667" y1="71406" x2="81667" y2="71406"/>
                        <a14:foregroundMark x1="80521" y1="75469" x2="80521" y2="75469"/>
                        <a14:foregroundMark x1="81667" y1="72031" x2="81667" y2="72031"/>
                        <a14:foregroundMark x1="61667" y1="34063" x2="66458" y2="58594"/>
                        <a14:foregroundMark x1="66458" y1="58594" x2="54375" y2="79531"/>
                        <a14:foregroundMark x1="54375" y1="79531" x2="44167" y2="52188"/>
                        <a14:foregroundMark x1="44167" y1="52188" x2="48750" y2="33750"/>
                        <a14:foregroundMark x1="48750" y1="33750" x2="51667" y2="30781"/>
                        <a14:foregroundMark x1="56458" y1="37500" x2="56458" y2="37500"/>
                        <a14:foregroundMark x1="57083" y1="40625" x2="57083" y2="40625"/>
                        <a14:foregroundMark x1="57083" y1="41250" x2="58750" y2="60625"/>
                        <a14:foregroundMark x1="58750" y1="60625" x2="48542" y2="51563"/>
                        <a14:foregroundMark x1="48542" y1="51563" x2="50313" y2="41250"/>
                        <a14:foregroundMark x1="10208" y1="34531" x2="16250" y2="47500"/>
                        <a14:foregroundMark x1="16250" y1="47500" x2="6563" y2="61875"/>
                        <a14:foregroundMark x1="6563" y1="61875" x2="313" y2="43594"/>
                        <a14:foregroundMark x1="313" y1="43594" x2="7500" y2="30938"/>
                        <a14:foregroundMark x1="7500" y1="30938" x2="12708" y2="35156"/>
                        <a14:foregroundMark x1="6563" y1="58750" x2="8438" y2="55625"/>
                        <a14:foregroundMark x1="1771" y1="55000" x2="1563" y2="67500"/>
                        <a14:foregroundMark x1="79688" y1="55937" x2="83958" y2="52188"/>
                        <a14:foregroundMark x1="81667" y1="55625" x2="81667" y2="5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9879" y="3326979"/>
            <a:ext cx="5343695" cy="356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81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5A9E34E-6A8C-CC7B-A762-3BFB457E02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04155" y="1565331"/>
            <a:ext cx="5832505" cy="40488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C8F423-AA5C-696A-3FE1-5859606C678E}"/>
              </a:ext>
            </a:extLst>
          </p:cNvPr>
          <p:cNvSpPr txBox="1"/>
          <p:nvPr/>
        </p:nvSpPr>
        <p:spPr>
          <a:xfrm>
            <a:off x="486103" y="127432"/>
            <a:ext cx="110673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125"/>
              </a:spcAft>
            </a:pPr>
            <a:r>
              <a:rPr lang="uk-UA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ЗАПРОШУЄМО ДО УЧАСТІ В ІНТЕРНЕТ-КОНКУРСІ «ПРАВО ЧЕРЕЗ МИСТЕЦТВО»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70A8492-BBE3-7CF7-89C9-EAB19DEC8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59" y="1144404"/>
            <a:ext cx="3790957" cy="37909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1BC29CC-B715-C798-73E4-C902A6208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022" y="5707141"/>
            <a:ext cx="1141971" cy="1150859"/>
          </a:xfrm>
          <a:prstGeom prst="rect">
            <a:avLst/>
          </a:prstGeom>
        </p:spPr>
      </p:pic>
      <p:pic>
        <p:nvPicPr>
          <p:cNvPr id="4104" name="Picture 8" descr="Євроклуб «Європейська єдність» провів конкурс малюнків «Толерантність очима  дітей»">
            <a:extLst>
              <a:ext uri="{FF2B5EF4-FFF2-40B4-BE49-F238E27FC236}">
                <a16:creationId xmlns:a16="http://schemas.microsoft.com/office/drawing/2014/main" id="{A4C4CF0D-8453-6F09-02E9-528FA4FF7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06" y="4722691"/>
            <a:ext cx="3097162" cy="213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Молодих вінничан запрошують до конкурсу коміксів на правову тематику |  Вінниця.інфо">
            <a:extLst>
              <a:ext uri="{FF2B5EF4-FFF2-40B4-BE49-F238E27FC236}">
                <a16:creationId xmlns:a16="http://schemas.microsoft.com/office/drawing/2014/main" id="{5A463960-F152-E148-714E-9CB517113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19" y="1144404"/>
            <a:ext cx="3060503" cy="216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День прав людини | Черкаська спеціалізована школа №3">
            <a:extLst>
              <a:ext uri="{FF2B5EF4-FFF2-40B4-BE49-F238E27FC236}">
                <a16:creationId xmlns:a16="http://schemas.microsoft.com/office/drawing/2014/main" id="{3375469B-E511-91D0-2111-9A5688C1C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19" y="3528589"/>
            <a:ext cx="2576052" cy="218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690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25D16-3090-5714-4DCB-BD7E348A4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3B9583F-3611-E9AA-7E2D-A24D3C431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5770"/>
            <a:ext cx="12192000" cy="20337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7033B6-1CB9-933D-472E-9F4AE641EFA9}"/>
              </a:ext>
            </a:extLst>
          </p:cNvPr>
          <p:cNvSpPr txBox="1"/>
          <p:nvPr/>
        </p:nvSpPr>
        <p:spPr>
          <a:xfrm>
            <a:off x="2399070" y="97853"/>
            <a:ext cx="8248407" cy="143148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КОНТАКТИ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ЮРИДИЧНОГО ФАКУЛЬТЕТУ</a:t>
            </a:r>
            <a:endParaRPr lang="ru-RU" sz="3600" b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B067767-B4D6-FBA1-0391-23C34C8E3FDF}"/>
              </a:ext>
            </a:extLst>
          </p:cNvPr>
          <p:cNvGrpSpPr/>
          <p:nvPr/>
        </p:nvGrpSpPr>
        <p:grpSpPr>
          <a:xfrm>
            <a:off x="554996" y="1700129"/>
            <a:ext cx="2564427" cy="2664648"/>
            <a:chOff x="2460705" y="2255838"/>
            <a:chExt cx="2564427" cy="2664648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789DC38C-F886-E179-6005-D9EA63F6AB2B}"/>
                </a:ext>
              </a:extLst>
            </p:cNvPr>
            <p:cNvSpPr/>
            <p:nvPr/>
          </p:nvSpPr>
          <p:spPr>
            <a:xfrm>
              <a:off x="2460705" y="2658009"/>
              <a:ext cx="2564427" cy="2262477"/>
            </a:xfrm>
            <a:prstGeom prst="roundRect">
              <a:avLst>
                <a:gd name="adj" fmla="val 939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B40CFFE9-3EF0-1C9B-83F2-37E146F6222D}"/>
                </a:ext>
              </a:extLst>
            </p:cNvPr>
            <p:cNvSpPr/>
            <p:nvPr/>
          </p:nvSpPr>
          <p:spPr>
            <a:xfrm>
              <a:off x="3351171" y="2255838"/>
              <a:ext cx="783494" cy="783494"/>
            </a:xfrm>
            <a:prstGeom prst="ellipse">
              <a:avLst/>
            </a:prstGeom>
            <a:solidFill>
              <a:srgbClr val="E1BF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9B8AA00-60D7-9C67-D68D-145B79D3E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69970" y="2509226"/>
              <a:ext cx="345896" cy="27671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65E4C6EF-C73B-6B4D-5E2D-2DCCE7A578E4}"/>
              </a:ext>
            </a:extLst>
          </p:cNvPr>
          <p:cNvGrpSpPr/>
          <p:nvPr/>
        </p:nvGrpSpPr>
        <p:grpSpPr>
          <a:xfrm>
            <a:off x="3296213" y="1700129"/>
            <a:ext cx="2564427" cy="2664648"/>
            <a:chOff x="5809215" y="2646360"/>
            <a:chExt cx="2564427" cy="2664648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CE82A3E8-9C08-48AD-5A57-DAF0A84DAE88}"/>
                </a:ext>
              </a:extLst>
            </p:cNvPr>
            <p:cNvSpPr/>
            <p:nvPr/>
          </p:nvSpPr>
          <p:spPr>
            <a:xfrm>
              <a:off x="5809215" y="3048531"/>
              <a:ext cx="2564427" cy="2262477"/>
            </a:xfrm>
            <a:prstGeom prst="roundRect">
              <a:avLst>
                <a:gd name="adj" fmla="val 939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79AA0902-61F8-B8F7-1E65-9E3DCE81DF32}"/>
                </a:ext>
              </a:extLst>
            </p:cNvPr>
            <p:cNvSpPr/>
            <p:nvPr/>
          </p:nvSpPr>
          <p:spPr>
            <a:xfrm>
              <a:off x="6699681" y="2646360"/>
              <a:ext cx="783494" cy="783494"/>
            </a:xfrm>
            <a:prstGeom prst="ellipse">
              <a:avLst/>
            </a:prstGeom>
            <a:solidFill>
              <a:srgbClr val="E1BF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8C169C63-6158-FE96-5641-E0119649C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09693" y="2876564"/>
              <a:ext cx="363471" cy="323086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D18AE8F3-9292-E028-2B8E-2CBFA0123700}"/>
              </a:ext>
            </a:extLst>
          </p:cNvPr>
          <p:cNvGrpSpPr/>
          <p:nvPr/>
        </p:nvGrpSpPr>
        <p:grpSpPr>
          <a:xfrm>
            <a:off x="6062953" y="1700129"/>
            <a:ext cx="2564427" cy="2664648"/>
            <a:chOff x="8765978" y="2595172"/>
            <a:chExt cx="2564427" cy="2664648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01D552E3-0BE5-F532-AFEA-094D07087C06}"/>
                </a:ext>
              </a:extLst>
            </p:cNvPr>
            <p:cNvSpPr/>
            <p:nvPr/>
          </p:nvSpPr>
          <p:spPr>
            <a:xfrm>
              <a:off x="8765978" y="2997343"/>
              <a:ext cx="2564427" cy="2262477"/>
            </a:xfrm>
            <a:prstGeom prst="roundRect">
              <a:avLst>
                <a:gd name="adj" fmla="val 939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uk-UA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Деканат</a:t>
              </a:r>
            </a:p>
            <a:p>
              <a:pPr algn="ctr"/>
              <a:r>
                <a:rPr lang="uk-UA" sz="2000" b="1" dirty="0">
                  <a:solidFill>
                    <a:srgbClr val="002060"/>
                  </a:solidFill>
                  <a:latin typeface="Arial"/>
                  <a:cs typeface="Arial"/>
                </a:rPr>
                <a:t>вул. І. Павла ІІ, б.17, </a:t>
              </a:r>
              <a:r>
                <a:rPr lang="uk-UA" sz="2000" b="1" dirty="0" err="1">
                  <a:solidFill>
                    <a:srgbClr val="002060"/>
                  </a:solidFill>
                  <a:latin typeface="Arial"/>
                  <a:cs typeface="Arial"/>
                </a:rPr>
                <a:t>ауд</a:t>
              </a:r>
              <a:r>
                <a:rPr lang="uk-UA" sz="2000" b="1" dirty="0">
                  <a:solidFill>
                    <a:srgbClr val="002060"/>
                  </a:solidFill>
                  <a:latin typeface="Arial"/>
                  <a:cs typeface="Arial"/>
                </a:rPr>
                <a:t>. 406,</a:t>
              </a:r>
            </a:p>
            <a:p>
              <a:pPr algn="ctr"/>
              <a:r>
                <a:rPr lang="uk-UA" sz="2000" b="1" dirty="0">
                  <a:solidFill>
                    <a:srgbClr val="002060"/>
                  </a:solidFill>
                  <a:latin typeface="Arial"/>
                  <a:cs typeface="Arial"/>
                </a:rPr>
                <a:t>м. Київ, 01042, Україна</a:t>
              </a:r>
              <a:endParaRPr lang="uk-UA" sz="2000" dirty="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ADF8353B-B1A5-31B9-3F30-82AF6C7FAF83}"/>
                </a:ext>
              </a:extLst>
            </p:cNvPr>
            <p:cNvSpPr/>
            <p:nvPr/>
          </p:nvSpPr>
          <p:spPr>
            <a:xfrm>
              <a:off x="9656444" y="2595172"/>
              <a:ext cx="783494" cy="783494"/>
            </a:xfrm>
            <a:prstGeom prst="ellipse">
              <a:avLst/>
            </a:prstGeom>
            <a:solidFill>
              <a:srgbClr val="E1BF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9426936-1D44-5074-8A30-E89009331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83216" y="2823996"/>
              <a:ext cx="129950" cy="346533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54EE0ADF-4F98-AB41-34B1-7548550C6640}"/>
              </a:ext>
            </a:extLst>
          </p:cNvPr>
          <p:cNvGrpSpPr/>
          <p:nvPr/>
        </p:nvGrpSpPr>
        <p:grpSpPr>
          <a:xfrm>
            <a:off x="8829693" y="1700130"/>
            <a:ext cx="2852076" cy="4285579"/>
            <a:chOff x="12175620" y="171361"/>
            <a:chExt cx="2852076" cy="3562412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1805B78B-3F58-439F-9B43-B24A7BE8E093}"/>
                </a:ext>
              </a:extLst>
            </p:cNvPr>
            <p:cNvSpPr/>
            <p:nvPr/>
          </p:nvSpPr>
          <p:spPr>
            <a:xfrm>
              <a:off x="12175620" y="505600"/>
              <a:ext cx="2852076" cy="3228173"/>
            </a:xfrm>
            <a:prstGeom prst="roundRect">
              <a:avLst>
                <a:gd name="adj" fmla="val 939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600" b="1" dirty="0">
                <a:solidFill>
                  <a:srgbClr val="002060"/>
                </a:solidFill>
              </a:endParaRPr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32F1621D-6D67-0574-821C-9D430016F73C}"/>
                </a:ext>
              </a:extLst>
            </p:cNvPr>
            <p:cNvSpPr/>
            <p:nvPr/>
          </p:nvSpPr>
          <p:spPr>
            <a:xfrm>
              <a:off x="13209911" y="171361"/>
              <a:ext cx="783494" cy="651284"/>
            </a:xfrm>
            <a:prstGeom prst="ellipse">
              <a:avLst/>
            </a:prstGeom>
            <a:solidFill>
              <a:srgbClr val="E1BF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8287CCC-966A-FDF3-8B6C-3B9554131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396076" y="330350"/>
              <a:ext cx="411165" cy="333306"/>
            </a:xfrm>
            <a:prstGeom prst="rect">
              <a:avLst/>
            </a:prstGeom>
          </p:spPr>
        </p:pic>
      </p:grp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A1E721C4-F956-C259-35A5-A7B472989BB9}"/>
              </a:ext>
            </a:extLst>
          </p:cNvPr>
          <p:cNvSpPr/>
          <p:nvPr/>
        </p:nvSpPr>
        <p:spPr>
          <a:xfrm>
            <a:off x="902777" y="4574714"/>
            <a:ext cx="7732030" cy="1794452"/>
          </a:xfrm>
          <a:prstGeom prst="roundRect">
            <a:avLst>
              <a:gd name="adj" fmla="val 939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 в  </a:t>
            </a:r>
          </a:p>
          <a:p>
            <a:pPr algn="ctr"/>
            <a:r>
              <a:rPr lang="uk-UA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соцмережах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</a:rPr>
              <a:t>+38 066 225 30 42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</a:rPr>
              <a:t>+38 050 191 23 38</a:t>
            </a:r>
          </a:p>
          <a:p>
            <a:pPr algn="ctr"/>
            <a:r>
              <a:rPr lang="en-GB" sz="2800" b="1" dirty="0">
                <a:solidFill>
                  <a:srgbClr val="0070C0"/>
                </a:solidFill>
              </a:rPr>
              <a:t>urf@snu.edu.ua</a:t>
            </a:r>
          </a:p>
          <a:p>
            <a:pPr algn="ctr"/>
            <a:endParaRPr lang="uk-UA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74C44C86-EB2A-D32B-6455-A8FFCC882577}"/>
              </a:ext>
            </a:extLst>
          </p:cNvPr>
          <p:cNvSpPr/>
          <p:nvPr/>
        </p:nvSpPr>
        <p:spPr>
          <a:xfrm>
            <a:off x="531939" y="5026431"/>
            <a:ext cx="783494" cy="783494"/>
          </a:xfrm>
          <a:prstGeom prst="ellipse">
            <a:avLst/>
          </a:prstGeom>
          <a:solidFill>
            <a:srgbClr val="E1B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7C2A83-CAEA-B287-B23E-211F86F681C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9322" y="5204238"/>
            <a:ext cx="448728" cy="44872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FE6B54-2386-285A-ADDD-4D8D480DFA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0738" y="2939158"/>
            <a:ext cx="1362378" cy="13682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113C323-6CF9-D352-9182-70C1C82D661A}"/>
              </a:ext>
            </a:extLst>
          </p:cNvPr>
          <p:cNvSpPr txBox="1"/>
          <p:nvPr/>
        </p:nvSpPr>
        <p:spPr>
          <a:xfrm>
            <a:off x="3292701" y="2418456"/>
            <a:ext cx="25644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Юридичний ф-т на сайті університету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1BFFAA9-D601-C170-7944-1A72C6EEFE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2018" y="2935287"/>
            <a:ext cx="1442401" cy="138181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23ACA6C-0616-CEE3-6549-F85365556FD4}"/>
              </a:ext>
            </a:extLst>
          </p:cNvPr>
          <p:cNvSpPr txBox="1"/>
          <p:nvPr/>
        </p:nvSpPr>
        <p:spPr>
          <a:xfrm>
            <a:off x="510231" y="2473551"/>
            <a:ext cx="26363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http://pravo-snu.com.ua/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27B90B-95FF-4239-10A2-7D839B6E24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3926" y="4641072"/>
            <a:ext cx="1712530" cy="172117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CD3CFD9-B412-C20E-33D4-1A465B1B3C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26433" y="4644097"/>
            <a:ext cx="1798561" cy="1718152"/>
          </a:xfrm>
          <a:prstGeom prst="rect">
            <a:avLst/>
          </a:prstGeom>
        </p:spPr>
      </p:pic>
      <p:pic>
        <p:nvPicPr>
          <p:cNvPr id="4" name="Рисунок 3" descr="Зображення, що містить логотип, емблема, символ, Торгова марка&#10;&#10;Опис створено автоматично">
            <a:extLst>
              <a:ext uri="{FF2B5EF4-FFF2-40B4-BE49-F238E27FC236}">
                <a16:creationId xmlns:a16="http://schemas.microsoft.com/office/drawing/2014/main" id="{FE202A5F-07C0-0088-58A9-9F0CE9FE24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9534" y="183730"/>
            <a:ext cx="1326179" cy="1308229"/>
          </a:xfrm>
          <a:prstGeom prst="flowChartConnector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AE5444-2817-0D89-9D0D-6C222C926DC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41829" y="3429000"/>
            <a:ext cx="2278365" cy="2380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8BC533-E894-3674-05C5-9059586DB607}"/>
              </a:ext>
            </a:extLst>
          </p:cNvPr>
          <p:cNvSpPr txBox="1"/>
          <p:nvPr/>
        </p:nvSpPr>
        <p:spPr>
          <a:xfrm>
            <a:off x="9203053" y="2490222"/>
            <a:ext cx="22783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Телеграм консультації</a:t>
            </a:r>
          </a:p>
        </p:txBody>
      </p:sp>
    </p:spTree>
    <p:extLst>
      <p:ext uri="{BB962C8B-B14F-4D97-AF65-F5344CB8AC3E}">
        <p14:creationId xmlns:p14="http://schemas.microsoft.com/office/powerpoint/2010/main" val="1649681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1" descr="Объект 11">
            <a:extLst>
              <a:ext uri="{FF2B5EF4-FFF2-40B4-BE49-F238E27FC236}">
                <a16:creationId xmlns:a16="http://schemas.microsoft.com/office/drawing/2014/main" id="{4F7DE72A-A0BA-EB75-D693-5BF3BC1E8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"/>
          <a:stretch/>
        </p:blipFill>
        <p:spPr>
          <a:xfrm>
            <a:off x="-10412" y="-33300"/>
            <a:ext cx="12202411" cy="689129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58766F-7E7E-44D8-8B9B-BC3D5408EB98}"/>
              </a:ext>
            </a:extLst>
          </p:cNvPr>
          <p:cNvSpPr txBox="1"/>
          <p:nvPr/>
        </p:nvSpPr>
        <p:spPr>
          <a:xfrm>
            <a:off x="620487" y="41154"/>
            <a:ext cx="4963885" cy="63453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СХІДНОУКРАЇНСЬКИЙ НАЦІОНАЛЬНИЙ</a:t>
            </a:r>
          </a:p>
          <a:p>
            <a:pPr>
              <a:lnSpc>
                <a:spcPct val="115000"/>
              </a:lnSpc>
            </a:pPr>
            <a:r>
              <a:rPr lang="ru-R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УНІВЕРСИТЕТ ІМ. В. ДАЛЯ</a:t>
            </a:r>
            <a:endParaRPr lang="ru-RU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18" descr="Рисунок 18">
            <a:extLst>
              <a:ext uri="{FF2B5EF4-FFF2-40B4-BE49-F238E27FC236}">
                <a16:creationId xmlns:a16="http://schemas.microsoft.com/office/drawing/2014/main" id="{6F9C13DA-4BC7-B8C2-E353-602E20962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9" y="41154"/>
            <a:ext cx="410675" cy="634533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B884A636-346C-C99A-B44F-A0C964755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3952" y="2919533"/>
            <a:ext cx="5063265" cy="1048722"/>
          </a:xfrm>
        </p:spPr>
        <p:txBody>
          <a:bodyPr>
            <a:noAutofit/>
          </a:bodyPr>
          <a:lstStyle/>
          <a:p>
            <a:br>
              <a:rPr lang="uk-UA" sz="4800" b="1" dirty="0">
                <a:latin typeface="Arial Black" panose="020B0A04020102020204" pitchFamily="34" charset="0"/>
              </a:rPr>
            </a:br>
            <a:r>
              <a:rPr lang="uk-UA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ЮРИДИЧНИЙ</a:t>
            </a:r>
            <a:endParaRPr lang="ru-RU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24FC138-D4CB-9AAA-A35C-AC8BBBEB32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44" y="862349"/>
            <a:ext cx="3215174" cy="214344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6B71E68-B2F6-4D5F-1161-A0DA7F0827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537" y="4142510"/>
            <a:ext cx="3767185" cy="25854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45DC042-E1EB-C3EF-80E6-223B1A4A21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71" y="2694856"/>
            <a:ext cx="3107096" cy="214397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A027BB0-BC50-50B5-1E47-B0B7F8A5F6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049" y="2608308"/>
            <a:ext cx="3023118" cy="18758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619D90B-9FDF-C30D-D5EB-3F9F71DA80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934" y="396686"/>
            <a:ext cx="3764684" cy="245301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CCDB629-8E6D-3CDD-ABCC-02A6C191DC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00" y="881611"/>
            <a:ext cx="3107095" cy="20379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A3BD0E-B8DB-37CF-6D4C-AA2D76EC40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771" y="4665776"/>
            <a:ext cx="3722506" cy="205338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10A1C3A7-1529-D47F-1360-CE4580874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" t="9151" r="15742" b="2666"/>
          <a:stretch/>
        </p:blipFill>
        <p:spPr bwMode="auto">
          <a:xfrm>
            <a:off x="4503179" y="4404852"/>
            <a:ext cx="3018715" cy="231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599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D093621-762F-4068-A110-C1B52E20D855}"/>
              </a:ext>
            </a:extLst>
          </p:cNvPr>
          <p:cNvSpPr txBox="1"/>
          <p:nvPr/>
        </p:nvSpPr>
        <p:spPr>
          <a:xfrm>
            <a:off x="4495065" y="67235"/>
            <a:ext cx="7153607" cy="129407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СПЕЦІАЛЬНОСТІ </a:t>
            </a:r>
            <a:endParaRPr lang="uk-UA" dirty="0">
              <a:cs typeface="Calibri" panose="020F0502020204030204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ЮРИДИЧНОГО ФАКУЛЬТЕТУ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8419EA-A245-ADB6-6BC5-062B3477D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 rot="5400000">
            <a:off x="-2184203" y="2184203"/>
            <a:ext cx="6858000" cy="2489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074018-F1A9-8203-70B5-DAF542F24426}"/>
              </a:ext>
            </a:extLst>
          </p:cNvPr>
          <p:cNvSpPr txBox="1"/>
          <p:nvPr/>
        </p:nvSpPr>
        <p:spPr>
          <a:xfrm>
            <a:off x="2758164" y="5188684"/>
            <a:ext cx="9192098" cy="10541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uk-UA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ПОЄДНУЄМО ТРАДИЦІЇ КЛАСИЧНОЇ ОСВІТИ ТА ІНОВАЦІЙНІ ТЕХНОЛОГІЇ НАВЧАННЯ</a:t>
            </a:r>
            <a:endParaRPr lang="ru-RU" sz="2800" b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6C6D21-D307-23A5-2C68-0E0C8DBAF4CE}"/>
              </a:ext>
            </a:extLst>
          </p:cNvPr>
          <p:cNvSpPr txBox="1"/>
          <p:nvPr/>
        </p:nvSpPr>
        <p:spPr>
          <a:xfrm>
            <a:off x="2657748" y="1710721"/>
            <a:ext cx="8899843" cy="3128549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indent="446088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D8</a:t>
            </a:r>
            <a:r>
              <a:rPr lang="uk-UA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ПРАВО</a:t>
            </a:r>
          </a:p>
          <a:p>
            <a:pPr indent="446088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r>
              <a:rPr lang="uk-UA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 ПОЛІТОЛОГІЯ</a:t>
            </a:r>
          </a:p>
          <a:p>
            <a:pPr indent="446088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B12</a:t>
            </a:r>
            <a:r>
              <a:rPr lang="uk-UA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КУЛЬТУРОЛОГІЯ</a:t>
            </a:r>
          </a:p>
          <a:p>
            <a:pPr indent="446088">
              <a:lnSpc>
                <a:spcPct val="115000"/>
              </a:lnSpc>
              <a:spcAft>
                <a:spcPts val="800"/>
              </a:spcAft>
            </a:pPr>
            <a:r>
              <a:rPr lang="uk-UA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В9 ІСТОРІЯ ТА АРХЕОЛОГІЯ</a:t>
            </a:r>
          </a:p>
          <a:p>
            <a:pPr indent="446088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J2</a:t>
            </a:r>
            <a:r>
              <a:rPr lang="uk-UA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ГОТЕЛЬНО-РЕСТОРАННА СПРАВА</a:t>
            </a:r>
          </a:p>
          <a:p>
            <a:pPr indent="446088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J3</a:t>
            </a:r>
            <a:r>
              <a:rPr lang="uk-UA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ТУРИЗМ І РЕКРЕАЦІЯ</a:t>
            </a:r>
          </a:p>
        </p:txBody>
      </p:sp>
      <p:pic>
        <p:nvPicPr>
          <p:cNvPr id="4" name="Рисунок 3" descr="Зображення, що містить логотип, емблема, символ, Торгова марка&#10;&#10;Опис створено автоматично">
            <a:extLst>
              <a:ext uri="{FF2B5EF4-FFF2-40B4-BE49-F238E27FC236}">
                <a16:creationId xmlns:a16="http://schemas.microsoft.com/office/drawing/2014/main" id="{A14384FD-00F2-E6F9-9D15-9144AB8CF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164" y="142458"/>
            <a:ext cx="1379124" cy="139032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229071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11" descr="Объект 11">
            <a:extLst>
              <a:ext uri="{FF2B5EF4-FFF2-40B4-BE49-F238E27FC236}">
                <a16:creationId xmlns:a16="http://schemas.microsoft.com/office/drawing/2014/main" id="{85139C56-BE66-7506-F54F-260A51B0A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"/>
          <a:stretch/>
        </p:blipFill>
        <p:spPr>
          <a:xfrm>
            <a:off x="-14730" y="-7704"/>
            <a:ext cx="12221460" cy="687340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093621-762F-4068-A110-C1B52E20D855}"/>
              </a:ext>
            </a:extLst>
          </p:cNvPr>
          <p:cNvSpPr txBox="1"/>
          <p:nvPr/>
        </p:nvSpPr>
        <p:spPr>
          <a:xfrm>
            <a:off x="1229032" y="181222"/>
            <a:ext cx="10693544" cy="59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0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КАФЕДРА ПУБЛІЧНОГО ТА ПРИВАТНОГО ПРАВА</a:t>
            </a:r>
            <a:endParaRPr lang="ru-RU" sz="3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69C0860-ED24-96E1-0D28-FB3F3CCCCF90}"/>
              </a:ext>
            </a:extLst>
          </p:cNvPr>
          <p:cNvCxnSpPr>
            <a:cxnSpLocks/>
          </p:cNvCxnSpPr>
          <p:nvPr/>
        </p:nvCxnSpPr>
        <p:spPr>
          <a:xfrm>
            <a:off x="1136225" y="2596896"/>
            <a:ext cx="9921375" cy="0"/>
          </a:xfrm>
          <a:prstGeom prst="line">
            <a:avLst/>
          </a:prstGeom>
          <a:ln w="19050">
            <a:solidFill>
              <a:srgbClr val="35526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EABA9F03-F1E4-4830-A65A-B2796AB5212D}"/>
              </a:ext>
            </a:extLst>
          </p:cNvPr>
          <p:cNvCxnSpPr>
            <a:cxnSpLocks/>
          </p:cNvCxnSpPr>
          <p:nvPr/>
        </p:nvCxnSpPr>
        <p:spPr>
          <a:xfrm>
            <a:off x="1136225" y="3364992"/>
            <a:ext cx="9921375" cy="0"/>
          </a:xfrm>
          <a:prstGeom prst="line">
            <a:avLst/>
          </a:prstGeom>
          <a:ln w="19050">
            <a:solidFill>
              <a:srgbClr val="35526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2B0BF5F6-65D0-20EC-616E-DEA51419AEA6}"/>
              </a:ext>
            </a:extLst>
          </p:cNvPr>
          <p:cNvCxnSpPr>
            <a:cxnSpLocks/>
          </p:cNvCxnSpPr>
          <p:nvPr/>
        </p:nvCxnSpPr>
        <p:spPr>
          <a:xfrm>
            <a:off x="1134401" y="3831336"/>
            <a:ext cx="9923199" cy="0"/>
          </a:xfrm>
          <a:prstGeom prst="line">
            <a:avLst/>
          </a:prstGeom>
          <a:ln w="19050">
            <a:solidFill>
              <a:srgbClr val="35526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A50C757-7643-E8E4-342E-90807BAE0CDD}"/>
              </a:ext>
            </a:extLst>
          </p:cNvPr>
          <p:cNvCxnSpPr>
            <a:cxnSpLocks/>
          </p:cNvCxnSpPr>
          <p:nvPr/>
        </p:nvCxnSpPr>
        <p:spPr>
          <a:xfrm>
            <a:off x="1134401" y="4288536"/>
            <a:ext cx="9923199" cy="0"/>
          </a:xfrm>
          <a:prstGeom prst="line">
            <a:avLst/>
          </a:prstGeom>
          <a:ln w="19050">
            <a:solidFill>
              <a:srgbClr val="35526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1667FC36-22E2-0372-4DAD-1976A77EA5D7}"/>
              </a:ext>
            </a:extLst>
          </p:cNvPr>
          <p:cNvCxnSpPr>
            <a:cxnSpLocks/>
          </p:cNvCxnSpPr>
          <p:nvPr/>
        </p:nvCxnSpPr>
        <p:spPr>
          <a:xfrm>
            <a:off x="1134401" y="4722876"/>
            <a:ext cx="9923199" cy="0"/>
          </a:xfrm>
          <a:prstGeom prst="line">
            <a:avLst/>
          </a:prstGeom>
          <a:ln w="19050">
            <a:solidFill>
              <a:srgbClr val="35526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3FB704F-1C36-66D6-F3D9-A6AE9DD4AFB8}"/>
              </a:ext>
            </a:extLst>
          </p:cNvPr>
          <p:cNvCxnSpPr>
            <a:cxnSpLocks/>
          </p:cNvCxnSpPr>
          <p:nvPr/>
        </p:nvCxnSpPr>
        <p:spPr>
          <a:xfrm>
            <a:off x="1134401" y="5172456"/>
            <a:ext cx="9923199" cy="0"/>
          </a:xfrm>
          <a:prstGeom prst="line">
            <a:avLst/>
          </a:prstGeom>
          <a:ln w="19050">
            <a:solidFill>
              <a:srgbClr val="35526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FDCECFA-FB81-C462-17F4-9F238A80CA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648347"/>
              </p:ext>
            </p:extLst>
          </p:nvPr>
        </p:nvGraphicFramePr>
        <p:xfrm>
          <a:off x="409903" y="1222630"/>
          <a:ext cx="11393212" cy="4800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63875">
                  <a:extLst>
                    <a:ext uri="{9D8B030D-6E8A-4147-A177-3AD203B41FA5}">
                      <a16:colId xmlns:a16="http://schemas.microsoft.com/office/drawing/2014/main" val="2160859111"/>
                    </a:ext>
                  </a:extLst>
                </a:gridCol>
                <a:gridCol w="4746222">
                  <a:extLst>
                    <a:ext uri="{9D8B030D-6E8A-4147-A177-3AD203B41FA5}">
                      <a16:colId xmlns:a16="http://schemas.microsoft.com/office/drawing/2014/main" val="3108667999"/>
                    </a:ext>
                  </a:extLst>
                </a:gridCol>
                <a:gridCol w="4183115">
                  <a:extLst>
                    <a:ext uri="{9D8B030D-6E8A-4147-A177-3AD203B41FA5}">
                      <a16:colId xmlns:a16="http://schemas.microsoft.com/office/drawing/2014/main" val="407931142"/>
                    </a:ext>
                  </a:extLst>
                </a:gridCol>
              </a:tblGrid>
              <a:tr h="247277">
                <a:tc>
                  <a:txBody>
                    <a:bodyPr/>
                    <a:lstStyle/>
                    <a:p>
                      <a:pPr algn="ctr"/>
                      <a:r>
                        <a:rPr lang="uk-UA" sz="1900" b="1" i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ОСВІТНІ ПРОГРАМИ</a:t>
                      </a:r>
                      <a:endParaRPr lang="en-GB" sz="1900" b="1" i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900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РИНОК ПРАЦІ</a:t>
                      </a:r>
                      <a:endParaRPr lang="en-GB" sz="1900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900" b="1" i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ПАРТНЕРИ</a:t>
                      </a:r>
                      <a:endParaRPr lang="en-GB" sz="1900" b="1" i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131622"/>
                  </a:ext>
                </a:extLst>
              </a:tr>
              <a:tr h="700937">
                <a:tc>
                  <a:txBody>
                    <a:bodyPr/>
                    <a:lstStyle/>
                    <a:p>
                      <a:r>
                        <a:rPr lang="en-US" sz="2400" b="1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cs typeface="Arial"/>
                        </a:rPr>
                        <a:t>D</a:t>
                      </a:r>
                      <a:r>
                        <a:rPr lang="uk-UA" sz="2400" b="1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cs typeface="Arial"/>
                        </a:rPr>
                        <a:t>8 «Право»</a:t>
                      </a:r>
                      <a:r>
                        <a:rPr lang="uk-UA" sz="2100" b="1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uk-UA" sz="2000" b="0" i="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cs typeface="Arial"/>
                        </a:rPr>
                        <a:t>бакалаврат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uk-UA" sz="2000" b="0" i="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cs typeface="Arial"/>
                        </a:rPr>
                        <a:t>магістратура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uk-UA" sz="2000" b="0" i="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cs typeface="Arial"/>
                        </a:rPr>
                        <a:t>аспірантура</a:t>
                      </a:r>
                      <a:endParaRPr lang="uk-UA" sz="1800" b="0" i="0" noProof="0" dirty="0">
                        <a:solidFill>
                          <a:srgbClr val="00206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15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державний службовець;</a:t>
                      </a:r>
                    </a:p>
                    <a:p>
                      <a:pPr marL="285750" indent="-285750">
                        <a:spcAft>
                          <a:spcPts val="115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суддя, помічник судді, адвокат, помічник адвоката;</a:t>
                      </a:r>
                    </a:p>
                    <a:p>
                      <a:pPr marL="285750" indent="-285750">
                        <a:spcAft>
                          <a:spcPts val="115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посадова особа органів прокуратури, юстиції та нотаріату;</a:t>
                      </a:r>
                    </a:p>
                    <a:p>
                      <a:pPr marL="285750" indent="-285750">
                        <a:spcAft>
                          <a:spcPts val="115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посадова особа органів Національної поліції та Служби безпеки України;</a:t>
                      </a:r>
                    </a:p>
                    <a:p>
                      <a:pPr marL="285750" indent="-285750">
                        <a:spcAft>
                          <a:spcPts val="115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фахівець патронатної служби, органів виконавчої влади;</a:t>
                      </a:r>
                    </a:p>
                    <a:p>
                      <a:pPr marL="285750" indent="-285750">
                        <a:spcAft>
                          <a:spcPts val="115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фахівець кримінально-виконавчої служби та органів </a:t>
                      </a:r>
                      <a:r>
                        <a:rPr lang="uk-UA" sz="1900" kern="1200" noProof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пробації</a:t>
                      </a: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marL="285750" indent="-285750">
                        <a:spcAft>
                          <a:spcPts val="115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Arial"/>
                        </a:rPr>
                        <a:t>юридичний радник;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endParaRPr lang="uk-UA" sz="1900" kern="1200" noProof="0" dirty="0">
                        <a:solidFill>
                          <a:srgbClr val="00206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Arial"/>
                        </a:rPr>
                        <a:t>НДІ правового забезпечення інноваційного розвитку НАПН України (м. Харків)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Arial"/>
                        </a:rPr>
                        <a:t>НДІ приватного права і підприємництва ім. академіка Ф.Г. Бурчака НАПН України (м. Київ)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Arial"/>
                        </a:rPr>
                        <a:t>Вишгородський районний суд Київської області 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Arial"/>
                        </a:rPr>
                        <a:t>Національне антикорупційне бюро України 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Arial"/>
                        </a:rPr>
                        <a:t>Луганський окружний адміністративний суд </a:t>
                      </a:r>
                    </a:p>
                    <a:p>
                      <a:endParaRPr lang="uk-UA" sz="1800" kern="1200" noProof="0" dirty="0">
                        <a:solidFill>
                          <a:srgbClr val="00206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462454"/>
                  </a:ext>
                </a:extLst>
              </a:tr>
            </a:tbl>
          </a:graphicData>
        </a:graphic>
      </p:graphicFrame>
      <p:pic>
        <p:nvPicPr>
          <p:cNvPr id="6" name="Рисунок 5" descr="Зображення, що містить логотип, емблема, символ, Торгова марка&#10;&#10;Опис створено автоматично">
            <a:extLst>
              <a:ext uri="{FF2B5EF4-FFF2-40B4-BE49-F238E27FC236}">
                <a16:creationId xmlns:a16="http://schemas.microsoft.com/office/drawing/2014/main" id="{F62CD98D-79F2-B027-A4C9-87F6EF6B8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20" y="5981"/>
            <a:ext cx="950212" cy="96980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87671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11" descr="Объект 11">
            <a:extLst>
              <a:ext uri="{FF2B5EF4-FFF2-40B4-BE49-F238E27FC236}">
                <a16:creationId xmlns:a16="http://schemas.microsoft.com/office/drawing/2014/main" id="{85139C56-BE66-7506-F54F-260A51B0A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"/>
          <a:stretch/>
        </p:blipFill>
        <p:spPr>
          <a:xfrm>
            <a:off x="-14730" y="-7704"/>
            <a:ext cx="12221460" cy="687340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093621-762F-4068-A110-C1B52E20D855}"/>
              </a:ext>
            </a:extLst>
          </p:cNvPr>
          <p:cNvSpPr txBox="1"/>
          <p:nvPr/>
        </p:nvSpPr>
        <p:spPr>
          <a:xfrm>
            <a:off x="1605517" y="-33307"/>
            <a:ext cx="10293776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КАФЕДРА ГОСПОДАРСЬКО-ПРАВОВИХ ТА СУСПІЛЬНО-ПОЛІТИЧНИХ ДИСЦИПЛІН</a:t>
            </a:r>
            <a:endParaRPr lang="ru-RU" sz="3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FDCECFA-FB81-C462-17F4-9F238A80CA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212289"/>
              </p:ext>
            </p:extLst>
          </p:nvPr>
        </p:nvGraphicFramePr>
        <p:xfrm>
          <a:off x="178676" y="1065533"/>
          <a:ext cx="11855669" cy="5486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89221">
                  <a:extLst>
                    <a:ext uri="{9D8B030D-6E8A-4147-A177-3AD203B41FA5}">
                      <a16:colId xmlns:a16="http://schemas.microsoft.com/office/drawing/2014/main" val="2160859111"/>
                    </a:ext>
                  </a:extLst>
                </a:gridCol>
                <a:gridCol w="4827638">
                  <a:extLst>
                    <a:ext uri="{9D8B030D-6E8A-4147-A177-3AD203B41FA5}">
                      <a16:colId xmlns:a16="http://schemas.microsoft.com/office/drawing/2014/main" val="3108667999"/>
                    </a:ext>
                  </a:extLst>
                </a:gridCol>
                <a:gridCol w="4738810">
                  <a:extLst>
                    <a:ext uri="{9D8B030D-6E8A-4147-A177-3AD203B41FA5}">
                      <a16:colId xmlns:a16="http://schemas.microsoft.com/office/drawing/2014/main" val="407931142"/>
                    </a:ext>
                  </a:extLst>
                </a:gridCol>
              </a:tblGrid>
              <a:tr h="668674">
                <a:tc>
                  <a:txBody>
                    <a:bodyPr/>
                    <a:lstStyle/>
                    <a:p>
                      <a:pPr algn="ctr"/>
                      <a:r>
                        <a:rPr lang="uk-UA" sz="1900" b="1" i="1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ОСВІТНІ </a:t>
                      </a:r>
                    </a:p>
                    <a:p>
                      <a:pPr algn="ctr"/>
                      <a:r>
                        <a:rPr lang="uk-UA" sz="1900" b="1" i="1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ПРОГРАМИ</a:t>
                      </a:r>
                      <a:endParaRPr lang="en-GB" sz="1900" b="1" i="1" kern="1200" dirty="0">
                        <a:solidFill>
                          <a:srgbClr val="00206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9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cs typeface="Arial"/>
                        </a:rPr>
                        <a:t>РИНОК ПРАЦІ</a:t>
                      </a:r>
                      <a:endParaRPr lang="en-GB" sz="1900" i="1" dirty="0">
                        <a:solidFill>
                          <a:srgbClr val="00206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900" b="1" i="1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ПАРТНЕРИ</a:t>
                      </a:r>
                      <a:endParaRPr lang="en-GB" sz="1900" b="1" i="1" kern="1200" dirty="0">
                        <a:solidFill>
                          <a:srgbClr val="00206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131622"/>
                  </a:ext>
                </a:extLst>
              </a:tr>
              <a:tr h="700937">
                <a:tc>
                  <a:txBody>
                    <a:bodyPr/>
                    <a:lstStyle/>
                    <a:p>
                      <a:r>
                        <a:rPr lang="en-US" sz="2300" b="1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</a:t>
                      </a:r>
                      <a:r>
                        <a:rPr lang="uk-UA" sz="2300" b="1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 Політологія </a:t>
                      </a:r>
                      <a:r>
                        <a:rPr lang="uk-UA" sz="20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бакалаврат</a:t>
                      </a:r>
                      <a:endParaRPr lang="uk-UA" sz="2000" b="0" noProof="0" dirty="0">
                        <a:solidFill>
                          <a:srgbClr val="00206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uk-UA" sz="1900" noProof="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фахівець з політичних питань у громадських організаціях та партіях;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uk-UA" sz="1900" noProof="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політтехнолог, менеджер виборчих кампаній;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uk-UA" sz="1900" noProof="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політичний експерт, оглядач у ЗМІ;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900" noProof="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PR-</a:t>
                      </a:r>
                      <a:r>
                        <a:rPr lang="uk-UA" sz="1900" noProof="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менеджер у сфері політики, агент з політичної комунікації;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uk-UA" sz="1900" noProof="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помічник депутата, спеціаліст в інститутах державної влади;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uk-UA" sz="1800" b="0" i="0" kern="1200" noProof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Інститут політичних і етнонаціональних досліджень ім. І. Ф. Кураса НАН України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uk-UA" sz="1800" b="0" i="0" kern="1200" noProof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Школа політичної аналітики </a:t>
                      </a:r>
                      <a:r>
                        <a:rPr lang="uk-UA" sz="1800" b="0" i="0" kern="1200" noProof="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НаУКМА</a:t>
                      </a:r>
                      <a:endParaRPr lang="uk-UA" sz="1800" b="0" i="0" kern="1200" noProof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uk-UA" sz="1800" b="0" i="0" kern="1200" noProof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 «Міжнародна асоціація студентів політичної науки в Україні»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uk-UA" sz="1800" b="0" i="0" kern="1200" noProof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 Асоціація політичних наук України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655760"/>
                  </a:ext>
                </a:extLst>
              </a:tr>
              <a:tr h="700937">
                <a:tc>
                  <a:txBody>
                    <a:bodyPr/>
                    <a:lstStyle/>
                    <a:p>
                      <a:r>
                        <a:rPr lang="en-US" sz="2300" b="1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cs typeface="Arial"/>
                        </a:rPr>
                        <a:t>B12</a:t>
                      </a:r>
                      <a:r>
                        <a:rPr lang="uk-UA" sz="2300" b="1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cs typeface="Arial"/>
                        </a:rPr>
                        <a:t> Культурологія </a:t>
                      </a:r>
                      <a:r>
                        <a:rPr lang="uk-UA" sz="2000" b="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cs typeface="Arial"/>
                        </a:rPr>
                        <a:t>бакалаврат магістратура аспірантура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Arial"/>
                        </a:rPr>
                        <a:t>керівник соціально-культурних </a:t>
                      </a:r>
                      <a:r>
                        <a:rPr lang="uk-UA" sz="1900" kern="1200" noProof="0" dirty="0" err="1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Arial"/>
                        </a:rPr>
                        <a:t>проєктів</a:t>
                      </a: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Arial"/>
                        </a:rPr>
                        <a:t>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Arial"/>
                        </a:rPr>
                        <a:t>менеджер у сфері культури (театри, музеї, галереї, філармонії, студії);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Arial"/>
                        </a:rPr>
                        <a:t>викладач, науковий співробітник дослідних центрів;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/>
                          <a:ea typeface="+mn-ea"/>
                          <a:cs typeface="Arial"/>
                        </a:rPr>
                        <a:t>галерист;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fontAlgn="base">
                        <a:buFont typeface="Wingdings" panose="05000000000000000000" pitchFamily="2" charset="2"/>
                        <a:buChar char="§"/>
                      </a:pPr>
                      <a:r>
                        <a:rPr lang="uk-UA" sz="1800" b="0" i="0" kern="1200" noProof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Департамент філософії та педагогічних наук Туринського університету (Італія)</a:t>
                      </a:r>
                    </a:p>
                    <a:p>
                      <a:pPr marL="342900" indent="-342900" algn="just" fontAlgn="base">
                        <a:buFont typeface="Wingdings" panose="05000000000000000000" pitchFamily="2" charset="2"/>
                        <a:buChar char="§"/>
                      </a:pPr>
                      <a:r>
                        <a:rPr lang="uk-UA" sz="1800" b="0" i="0" kern="1200" noProof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Міністерство культури та стратегічних комунікацій України</a:t>
                      </a:r>
                    </a:p>
                    <a:p>
                      <a:pPr marL="342900" indent="-342900" algn="just" fontAlgn="base">
                        <a:buFont typeface="Wingdings" panose="05000000000000000000" pitchFamily="2" charset="2"/>
                        <a:buChar char="§"/>
                      </a:pPr>
                      <a:r>
                        <a:rPr lang="uk-UA" sz="1800" b="0" i="0" kern="1200" noProof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Управління культури, національностей, релігій та туризму Луганської ОВЦА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457263"/>
                  </a:ext>
                </a:extLst>
              </a:tr>
            </a:tbl>
          </a:graphicData>
        </a:graphic>
      </p:graphicFrame>
      <p:pic>
        <p:nvPicPr>
          <p:cNvPr id="6" name="Рисунок 5" descr="Зображення, що містить логотип, емблема, символ, Торгова марка&#10;&#10;Опис створено автоматично">
            <a:extLst>
              <a:ext uri="{FF2B5EF4-FFF2-40B4-BE49-F238E27FC236}">
                <a16:creationId xmlns:a16="http://schemas.microsoft.com/office/drawing/2014/main" id="{368DCCD0-2A95-6A2D-E6C0-D1B8842D2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05" y="-7704"/>
            <a:ext cx="988275" cy="98812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038335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11" descr="Объект 11">
            <a:extLst>
              <a:ext uri="{FF2B5EF4-FFF2-40B4-BE49-F238E27FC236}">
                <a16:creationId xmlns:a16="http://schemas.microsoft.com/office/drawing/2014/main" id="{85139C56-BE66-7506-F54F-260A51B0A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"/>
          <a:stretch/>
        </p:blipFill>
        <p:spPr>
          <a:xfrm>
            <a:off x="-14731" y="0"/>
            <a:ext cx="12221460" cy="687340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093621-762F-4068-A110-C1B52E20D855}"/>
              </a:ext>
            </a:extLst>
          </p:cNvPr>
          <p:cNvSpPr txBox="1"/>
          <p:nvPr/>
        </p:nvSpPr>
        <p:spPr>
          <a:xfrm>
            <a:off x="1408386" y="232211"/>
            <a:ext cx="10906499" cy="625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2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КАФЕДРА ІСТОРІЇ, АРХЕОЛОГІЇ </a:t>
            </a:r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 ТУРИЗМУ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FDCECFA-FB81-C462-17F4-9F238A80CA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92761"/>
              </p:ext>
            </p:extLst>
          </p:nvPr>
        </p:nvGraphicFramePr>
        <p:xfrm>
          <a:off x="312939" y="1076475"/>
          <a:ext cx="11544764" cy="53568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46013">
                  <a:extLst>
                    <a:ext uri="{9D8B030D-6E8A-4147-A177-3AD203B41FA5}">
                      <a16:colId xmlns:a16="http://schemas.microsoft.com/office/drawing/2014/main" val="2160859111"/>
                    </a:ext>
                  </a:extLst>
                </a:gridCol>
                <a:gridCol w="4877400">
                  <a:extLst>
                    <a:ext uri="{9D8B030D-6E8A-4147-A177-3AD203B41FA5}">
                      <a16:colId xmlns:a16="http://schemas.microsoft.com/office/drawing/2014/main" val="3108667999"/>
                    </a:ext>
                  </a:extLst>
                </a:gridCol>
                <a:gridCol w="4421351">
                  <a:extLst>
                    <a:ext uri="{9D8B030D-6E8A-4147-A177-3AD203B41FA5}">
                      <a16:colId xmlns:a16="http://schemas.microsoft.com/office/drawing/2014/main" val="407931142"/>
                    </a:ext>
                  </a:extLst>
                </a:gridCol>
              </a:tblGrid>
              <a:tr h="467036">
                <a:tc>
                  <a:txBody>
                    <a:bodyPr/>
                    <a:lstStyle/>
                    <a:p>
                      <a:pPr algn="ctr"/>
                      <a:r>
                        <a:rPr lang="uk-UA" sz="1900" b="1" i="1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ОСВІТНІ </a:t>
                      </a:r>
                    </a:p>
                    <a:p>
                      <a:pPr algn="ctr"/>
                      <a:r>
                        <a:rPr lang="uk-UA" sz="1900" b="1" i="1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ПРОГРАМИ</a:t>
                      </a:r>
                      <a:endParaRPr lang="en-GB" sz="1900" b="1" i="1" kern="1200" dirty="0">
                        <a:solidFill>
                          <a:srgbClr val="00206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9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cs typeface="Arial"/>
                        </a:rPr>
                        <a:t>РИНОК ПРАЦІ</a:t>
                      </a:r>
                      <a:endParaRPr lang="en-GB" sz="1900" i="1" dirty="0">
                        <a:solidFill>
                          <a:srgbClr val="00206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900" b="1" i="1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ПАРТНЕРИ</a:t>
                      </a:r>
                      <a:endParaRPr lang="en-GB" sz="1900" b="1" i="1" kern="1200" dirty="0">
                        <a:solidFill>
                          <a:srgbClr val="00206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131622"/>
                  </a:ext>
                </a:extLst>
              </a:tr>
              <a:tr h="7009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300" b="1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B9</a:t>
                      </a:r>
                      <a:r>
                        <a:rPr lang="uk-UA" sz="2300" b="1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Історія та археологія</a:t>
                      </a:r>
                      <a:endParaRPr lang="uk-UA" sz="2300" b="1" i="0" kern="1200" dirty="0">
                        <a:solidFill>
                          <a:srgbClr val="00206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uk-UA" sz="20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бакалаврат</a:t>
                      </a:r>
                    </a:p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uk-UA" sz="20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магістратура</a:t>
                      </a:r>
                    </a:p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uk-UA" sz="20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аспірантура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викладач закладів освіти;</a:t>
                      </a:r>
                    </a:p>
                    <a:p>
                      <a:pPr marL="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державний службовець;</a:t>
                      </a:r>
                    </a:p>
                    <a:p>
                      <a:pPr marL="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архівіст, експерт, зберігач музейного та виставочного фонду;</a:t>
                      </a:r>
                    </a:p>
                    <a:p>
                      <a:pPr marL="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археолог, консультант з питань історії;</a:t>
                      </a:r>
                    </a:p>
                    <a:p>
                      <a:pPr marL="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uk-UA" sz="1900" b="0" i="0" kern="1200" noProof="0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екскурсознавець</a:t>
                      </a: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;</a:t>
                      </a:r>
                    </a:p>
                    <a:p>
                      <a:pPr marL="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радник громадських і міжнародних організацій у сфері історії;</a:t>
                      </a:r>
                    </a:p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endParaRPr lang="uk-UA" sz="1050" b="0" i="0" kern="1200" noProof="0" dirty="0">
                        <a:solidFill>
                          <a:srgbClr val="00206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Інститут археології НАН України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Київська Школа Дипломатичних Мистецтв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Державний історико-культурний заповідник «</a:t>
                      </a:r>
                      <a:r>
                        <a:rPr lang="uk-UA" sz="1900" b="0" i="0" kern="1200" noProof="0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Межибіж</a:t>
                      </a: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»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Державний архів Луганської області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462454"/>
                  </a:ext>
                </a:extLst>
              </a:tr>
              <a:tr h="700937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US" sz="2200" b="1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J2</a:t>
                      </a:r>
                      <a:r>
                        <a:rPr lang="uk-UA" sz="2200" b="1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uk-UA" sz="2300" b="1" i="0" kern="1200" noProof="0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Готельно</a:t>
                      </a:r>
                      <a:r>
                        <a:rPr lang="uk-UA" sz="2300" b="1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-ресторанна справа</a:t>
                      </a:r>
                    </a:p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uk-UA" sz="20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бакалаврат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менеджер гостинності, закладу ресторанного і готельного господарства;</a:t>
                      </a:r>
                    </a:p>
                    <a:p>
                      <a:pPr marL="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метрдотель, ресторатор, </a:t>
                      </a:r>
                      <a:r>
                        <a:rPr lang="uk-UA" sz="1900" b="0" i="0" kern="1200" noProof="0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готельєр</a:t>
                      </a: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;</a:t>
                      </a:r>
                    </a:p>
                    <a:p>
                      <a:pPr marL="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фахівець з організації дозвілля та санітарно-курортної справи;</a:t>
                      </a:r>
                    </a:p>
                    <a:p>
                      <a:pPr marL="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адміністратор конференц-</a:t>
                      </a:r>
                      <a:r>
                        <a:rPr lang="uk-UA" sz="1900" b="0" i="0" kern="1200" noProof="0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сервису</a:t>
                      </a: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;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Компанія «</a:t>
                      </a:r>
                      <a:r>
                        <a:rPr lang="uk-UA" sz="1900" b="0" i="0" kern="1200" noProof="0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Intourist</a:t>
                      </a: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– </a:t>
                      </a:r>
                      <a:r>
                        <a:rPr lang="uk-UA" sz="1900" b="0" i="0" kern="1200" noProof="0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Tomas</a:t>
                      </a: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uk-UA" sz="1900" b="0" i="0" kern="1200" noProof="0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Cook</a:t>
                      </a: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» 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Асоціація кулінарів України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Готельний комплекс «</a:t>
                      </a:r>
                      <a:r>
                        <a:rPr lang="en-GB" sz="1900" b="0" i="0" kern="1200" noProof="0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Ozkaymak</a:t>
                      </a:r>
                      <a:r>
                        <a:rPr lang="en-GB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900" b="0" i="0" kern="1200" noProof="0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Alladin</a:t>
                      </a:r>
                      <a:r>
                        <a:rPr lang="en-GB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»</a:t>
                      </a: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(Туреччина)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ru-RU" sz="1900" b="0" i="0" kern="1200" noProof="0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Готель</a:t>
                      </a:r>
                      <a:r>
                        <a:rPr lang="ru-RU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«</a:t>
                      </a:r>
                      <a:r>
                        <a:rPr lang="en-GB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Shelter»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endParaRPr lang="uk-UA" sz="2000" b="0" i="0" kern="1200" noProof="0" dirty="0">
                        <a:solidFill>
                          <a:srgbClr val="00206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algn="l" defTabSz="914400" rtl="0" eaLnBrk="1" latinLnBrk="0" hangingPunct="1"/>
                      <a:endParaRPr lang="uk-UA" sz="1800" b="0" i="0" kern="1200" noProof="0" dirty="0">
                        <a:solidFill>
                          <a:srgbClr val="00206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917845"/>
                  </a:ext>
                </a:extLst>
              </a:tr>
            </a:tbl>
          </a:graphicData>
        </a:graphic>
      </p:graphicFrame>
      <p:pic>
        <p:nvPicPr>
          <p:cNvPr id="6" name="Рисунок 5" descr="Зображення, що містить логотип, емблема, символ, Торгова марка&#10;&#10;Опис створено автоматично">
            <a:extLst>
              <a:ext uri="{FF2B5EF4-FFF2-40B4-BE49-F238E27FC236}">
                <a16:creationId xmlns:a16="http://schemas.microsoft.com/office/drawing/2014/main" id="{42821F94-8583-CFF5-DCE3-B3F3428B8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45" y="80075"/>
            <a:ext cx="929585" cy="92944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221082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1F4D6-894C-4A36-2C13-1D8283879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11" descr="Объект 11">
            <a:extLst>
              <a:ext uri="{FF2B5EF4-FFF2-40B4-BE49-F238E27FC236}">
                <a16:creationId xmlns:a16="http://schemas.microsoft.com/office/drawing/2014/main" id="{CDC89911-E9A7-22DD-ED80-123CDC41D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"/>
          <a:stretch/>
        </p:blipFill>
        <p:spPr>
          <a:xfrm>
            <a:off x="-29460" y="0"/>
            <a:ext cx="12221460" cy="687340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729082-D171-57F6-C292-3FB4639D1C68}"/>
              </a:ext>
            </a:extLst>
          </p:cNvPr>
          <p:cNvSpPr txBox="1"/>
          <p:nvPr/>
        </p:nvSpPr>
        <p:spPr>
          <a:xfrm>
            <a:off x="1511652" y="232211"/>
            <a:ext cx="10803233" cy="59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30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КАФЕДРА </a:t>
            </a:r>
            <a:r>
              <a:rPr lang="uk-UA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ІСТОРІЇ, АРХЕОЛОГІЇ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 ТУРИЗМУ</a:t>
            </a:r>
            <a:endParaRPr lang="ru-RU" sz="3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CF29FC5-60CD-F187-6B22-771C1C6E09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970272"/>
              </p:ext>
            </p:extLst>
          </p:nvPr>
        </p:nvGraphicFramePr>
        <p:xfrm>
          <a:off x="232143" y="1100309"/>
          <a:ext cx="11727712" cy="3368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83411">
                  <a:extLst>
                    <a:ext uri="{9D8B030D-6E8A-4147-A177-3AD203B41FA5}">
                      <a16:colId xmlns:a16="http://schemas.microsoft.com/office/drawing/2014/main" val="2160859111"/>
                    </a:ext>
                  </a:extLst>
                </a:gridCol>
                <a:gridCol w="5722740">
                  <a:extLst>
                    <a:ext uri="{9D8B030D-6E8A-4147-A177-3AD203B41FA5}">
                      <a16:colId xmlns:a16="http://schemas.microsoft.com/office/drawing/2014/main" val="3108667999"/>
                    </a:ext>
                  </a:extLst>
                </a:gridCol>
                <a:gridCol w="3521561">
                  <a:extLst>
                    <a:ext uri="{9D8B030D-6E8A-4147-A177-3AD203B41FA5}">
                      <a16:colId xmlns:a16="http://schemas.microsoft.com/office/drawing/2014/main" val="407931142"/>
                    </a:ext>
                  </a:extLst>
                </a:gridCol>
              </a:tblGrid>
              <a:tr h="333777">
                <a:tc>
                  <a:txBody>
                    <a:bodyPr/>
                    <a:lstStyle/>
                    <a:p>
                      <a:pPr algn="ctr"/>
                      <a:r>
                        <a:rPr lang="uk-UA" sz="1900" b="1" i="1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ОСВІТНІ </a:t>
                      </a:r>
                    </a:p>
                    <a:p>
                      <a:pPr algn="ctr"/>
                      <a:r>
                        <a:rPr lang="uk-UA" sz="1900" b="1" i="1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ПРОГРАМИ</a:t>
                      </a:r>
                      <a:endParaRPr lang="en-GB" sz="1900" b="1" i="1" kern="1200" dirty="0">
                        <a:solidFill>
                          <a:srgbClr val="00206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9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cs typeface="Arial"/>
                        </a:rPr>
                        <a:t>РИНОК ПРАЦІ</a:t>
                      </a:r>
                      <a:endParaRPr lang="en-GB" sz="1900" i="1" dirty="0">
                        <a:solidFill>
                          <a:srgbClr val="00206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900" b="1" i="1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ПАРТНЕРИ</a:t>
                      </a:r>
                      <a:endParaRPr lang="en-GB" sz="1900" b="1" i="1" kern="1200" dirty="0">
                        <a:solidFill>
                          <a:srgbClr val="00206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131622"/>
                  </a:ext>
                </a:extLst>
              </a:tr>
              <a:tr h="151109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J3</a:t>
                      </a:r>
                      <a:r>
                        <a:rPr lang="uk-UA" sz="2400" b="1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Туризм і рекреація </a:t>
                      </a:r>
                    </a:p>
                    <a:p>
                      <a:pPr marL="0" algn="l" defTabSz="914400" rtl="0" eaLnBrk="1" latinLnBrk="0" hangingPunct="1"/>
                      <a:r>
                        <a:rPr lang="uk-UA" sz="20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бакалаврат</a:t>
                      </a:r>
                    </a:p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uk-UA" sz="20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магістратура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адміністратор туристичного обслуговування;</a:t>
                      </a:r>
                    </a:p>
                    <a:p>
                      <a:pPr marL="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менеджер з розробки туристичних маршрутів та турів, гід-перекладач;</a:t>
                      </a:r>
                    </a:p>
                    <a:p>
                      <a:pPr marL="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фахівець з розвитку </a:t>
                      </a:r>
                      <a:r>
                        <a:rPr lang="uk-UA" sz="1900" b="0" i="0" kern="1200" noProof="0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оздоровчо</a:t>
                      </a: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-спортивного, екологічного та </a:t>
                      </a:r>
                      <a:r>
                        <a:rPr lang="uk-UA" sz="1900" b="0" i="0" kern="1200" noProof="0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гастро</a:t>
                      </a: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туризму;</a:t>
                      </a:r>
                    </a:p>
                    <a:p>
                      <a:pPr marL="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консультант з туристичної безпеки;</a:t>
                      </a:r>
                    </a:p>
                    <a:p>
                      <a:pPr marL="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керівник департаменту з туризму в органах виконавчої влади;</a:t>
                      </a:r>
                    </a:p>
                    <a:p>
                      <a:pPr marL="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фахівець із організації дозвілля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uk-UA" sz="1900" kern="120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Компанія </a:t>
                      </a:r>
                      <a:r>
                        <a:rPr lang="en-GB" sz="1900" kern="120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Coral Travel</a:t>
                      </a:r>
                      <a:endParaRPr lang="uk-UA" sz="1900" kern="1200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Український науково-дослідний інститут медичної реабілітації та курортології МОЗ України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uk-UA" sz="1900" b="0" i="0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Агенція </a:t>
                      </a:r>
                      <a:r>
                        <a:rPr lang="en-US" sz="1900" b="0" i="0" kern="1200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Kilit</a:t>
                      </a:r>
                      <a:r>
                        <a:rPr lang="en-US" sz="1900" b="0" i="0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Global</a:t>
                      </a:r>
                      <a:endParaRPr lang="uk-UA" sz="1900" b="0" i="0" kern="1200" dirty="0">
                        <a:solidFill>
                          <a:srgbClr val="00206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uk-UA" sz="1900" b="0" i="0" kern="1200" noProof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Компанія «Поїхали з нами»</a:t>
                      </a:r>
                    </a:p>
                    <a:p>
                      <a:pPr marL="0" algn="l" defTabSz="914400" rtl="0" eaLnBrk="1" latinLnBrk="0" hangingPunct="1"/>
                      <a:endParaRPr lang="en-GB" sz="1800" kern="1200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462454"/>
                  </a:ext>
                </a:extLst>
              </a:tr>
            </a:tbl>
          </a:graphicData>
        </a:graphic>
      </p:graphicFrame>
      <p:pic>
        <p:nvPicPr>
          <p:cNvPr id="6" name="Рисунок 5" descr="Зображення, що містить логотип, емблема, символ, Торгова марка&#10;&#10;Опис створено автоматично">
            <a:extLst>
              <a:ext uri="{FF2B5EF4-FFF2-40B4-BE49-F238E27FC236}">
                <a16:creationId xmlns:a16="http://schemas.microsoft.com/office/drawing/2014/main" id="{A05C592E-27E2-B9E3-5860-095226D04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40" y="5980"/>
            <a:ext cx="950609" cy="950461"/>
          </a:xfrm>
          <a:prstGeom prst="flowChartConnector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8A1E54-7ADC-7478-872D-1F7013D2696B}"/>
              </a:ext>
            </a:extLst>
          </p:cNvPr>
          <p:cNvSpPr txBox="1"/>
          <p:nvPr/>
        </p:nvSpPr>
        <p:spPr>
          <a:xfrm>
            <a:off x="312940" y="4744618"/>
            <a:ext cx="11727712" cy="142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algn="ctr" defTabSz="914400" rtl="0" eaLnBrk="1" latinLnBrk="0" hangingPunct="1">
              <a:lnSpc>
                <a:spcPct val="110000"/>
              </a:lnSpc>
              <a:buNone/>
            </a:pPr>
            <a:r>
              <a:rPr lang="uk-UA" sz="2700" b="1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 ПОСТІЙНО </a:t>
            </a:r>
            <a:r>
              <a:rPr lang="uk-UA" sz="27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РОЗШИРЮЄМО</a:t>
            </a:r>
            <a:r>
              <a:rPr lang="uk-UA" sz="2700" b="1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ПАРТНЕРСТВО З КОМПАНІЯМИ ДЛЯ ОРГАНІЗАЦІЇ СТАЖУВАНЬ, ПРАКТИК ТА СПІЛЬНИХ ПРОЄКТІВ, ЩО ДОЗВОЛЯЄ СТУДЕНТАМ ОТРИМАТИ РЕАЛЬНИЙ ДОСВІД РОБОТИ </a:t>
            </a:r>
            <a:endParaRPr lang="uk-UA" sz="2700" b="1" i="0" kern="1200" noProof="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189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4B4AA4-855E-DF94-ED56-1BE5AF558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3" t="18801" r="7007"/>
          <a:stretch/>
        </p:blipFill>
        <p:spPr>
          <a:xfrm>
            <a:off x="9193161" y="-41803"/>
            <a:ext cx="2998838" cy="300131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093621-762F-4068-A110-C1B52E20D855}"/>
              </a:ext>
            </a:extLst>
          </p:cNvPr>
          <p:cNvSpPr txBox="1"/>
          <p:nvPr/>
        </p:nvSpPr>
        <p:spPr>
          <a:xfrm>
            <a:off x="1825752" y="77758"/>
            <a:ext cx="8303171" cy="52527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uk-UA" sz="2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ОСВІТНІ ІНІЦІАТИВИ</a:t>
            </a:r>
            <a:r>
              <a:rPr lang="uk-UA" altLang="en-US" sz="2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ТА СТАЖУВАННЯ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8419EA-A245-ADB6-6BC5-062B3477D3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 rot="5400000">
            <a:off x="-2583978" y="2575670"/>
            <a:ext cx="6820281" cy="1668942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9DB863-7F20-D67F-29DB-4D4771C5C1D7}"/>
              </a:ext>
            </a:extLst>
          </p:cNvPr>
          <p:cNvSpPr txBox="1"/>
          <p:nvPr/>
        </p:nvSpPr>
        <p:spPr>
          <a:xfrm>
            <a:off x="1552597" y="4377613"/>
            <a:ext cx="102693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200" dirty="0">
                <a:solidFill>
                  <a:srgbClr val="0070C0"/>
                </a:solidFill>
                <a:latin typeface="Arial" panose="020B0604020202020204" pitchFamily="34" charset="0"/>
              </a:rPr>
              <a:t>Розвиваємо навички командної роботи, професійної етики та креативного мислення, що сприяє формуванню особистої успішності і лідерства</a:t>
            </a:r>
          </a:p>
        </p:txBody>
      </p:sp>
      <p:pic>
        <p:nvPicPr>
          <p:cNvPr id="2" name="Рисунок 1" descr="Зображення, що містить логотип, емблема, символ, Торгова марка&#10;&#10;Опис створено автоматично">
            <a:extLst>
              <a:ext uri="{FF2B5EF4-FFF2-40B4-BE49-F238E27FC236}">
                <a16:creationId xmlns:a16="http://schemas.microsoft.com/office/drawing/2014/main" id="{9246FC42-95C4-7F3C-269B-46031B5BF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288" y="968191"/>
            <a:ext cx="1004583" cy="1004427"/>
          </a:xfrm>
          <a:prstGeom prst="flowChartConnector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9D94C1-9C30-6FE7-4733-16CD6EAD2077}"/>
              </a:ext>
            </a:extLst>
          </p:cNvPr>
          <p:cNvSpPr txBox="1"/>
          <p:nvPr/>
        </p:nvSpPr>
        <p:spPr>
          <a:xfrm>
            <a:off x="1552596" y="745590"/>
            <a:ext cx="76405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uk-UA" altLang="en-US" sz="2200" dirty="0">
                <a:solidFill>
                  <a:srgbClr val="0070C0"/>
                </a:solidFill>
                <a:latin typeface="Arial" panose="020B0604020202020204" pitchFamily="34" charset="0"/>
              </a:rPr>
              <a:t>Впроваджуємо </a:t>
            </a:r>
            <a:r>
              <a:rPr kumimoji="0" lang="uk-UA" altLang="en-US" sz="220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проєктно</a:t>
            </a:r>
            <a:r>
              <a:rPr kumimoji="0" lang="uk-UA" altLang="en-US" sz="22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-орієнтоване навчання:</a:t>
            </a:r>
            <a:r>
              <a:rPr kumimoji="0" lang="uk-UA" altLang="en-US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1793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студенти</a:t>
            </a:r>
            <a:r>
              <a:rPr kumimoji="0" lang="uk-UA" altLang="en-US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uk-UA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розробляють стратегії, створюють прототипи, беруть участь в стартапах і аналізують реальні проблеми компаній та фірм партнерів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BD06B-05B7-13C3-C671-D29412C257B5}"/>
              </a:ext>
            </a:extLst>
          </p:cNvPr>
          <p:cNvSpPr txBox="1"/>
          <p:nvPr/>
        </p:nvSpPr>
        <p:spPr>
          <a:xfrm>
            <a:off x="1552597" y="2086503"/>
            <a:ext cx="88106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uk-UA" altLang="en-US" sz="2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Інтегруємо сучасні підходи європейських стандартів освіти, серед яких: дуальна освіта, формування індивідуальної траєкторії навчання, </a:t>
            </a:r>
            <a:r>
              <a:rPr kumimoji="0" lang="ru-RU" altLang="en-US" sz="2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міждисциплінарність й диджитал </a:t>
            </a:r>
            <a:r>
              <a:rPr kumimoji="0" lang="uk-UA" altLang="en-US" sz="2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технології</a:t>
            </a:r>
            <a:endParaRPr lang="uk-UA" altLang="en-US" sz="2000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C1D09-F5B5-AB9B-4D99-9C334D2EFE3F}"/>
              </a:ext>
            </a:extLst>
          </p:cNvPr>
          <p:cNvSpPr txBox="1"/>
          <p:nvPr/>
        </p:nvSpPr>
        <p:spPr>
          <a:xfrm>
            <a:off x="1552597" y="3544121"/>
            <a:ext cx="101349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uk-UA" altLang="en-US" sz="2200" dirty="0">
                <a:solidFill>
                  <a:srgbClr val="0070C0"/>
                </a:solidFill>
                <a:latin typeface="Arial" panose="020B0604020202020204" pitchFamily="34" charset="0"/>
              </a:rPr>
              <a:t>П</a:t>
            </a:r>
            <a:r>
              <a:rPr kumimoji="0" lang="uk-UA" altLang="en-US" sz="2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іклуємось про розвиток професійних зв’язків та побудови кар’єри студентів ще під час навчання</a:t>
            </a:r>
            <a:endParaRPr kumimoji="0" lang="uk-UA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F07B22-C7DC-8790-D219-2B8E086D063E}"/>
              </a:ext>
            </a:extLst>
          </p:cNvPr>
          <p:cNvSpPr txBox="1"/>
          <p:nvPr/>
        </p:nvSpPr>
        <p:spPr>
          <a:xfrm>
            <a:off x="1458003" y="5374823"/>
            <a:ext cx="1073399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uk-UA" altLang="en-US" sz="2600" b="1" dirty="0">
                <a:solidFill>
                  <a:srgbClr val="002060"/>
                </a:solidFill>
                <a:latin typeface="Arial Black" panose="020B0A04020102020204" pitchFamily="34" charset="0"/>
              </a:rPr>
              <a:t>Навчальні компоненти освітніх програм базуються на </a:t>
            </a:r>
            <a:r>
              <a:rPr kumimoji="0" lang="uk-UA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аналізі реальних кейсів, проведенні досліджень і пошуку інноваційних підходів</a:t>
            </a:r>
            <a:endParaRPr lang="uk-UA" sz="2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Знак ''минус'' 10">
            <a:extLst>
              <a:ext uri="{FF2B5EF4-FFF2-40B4-BE49-F238E27FC236}">
                <a16:creationId xmlns:a16="http://schemas.microsoft.com/office/drawing/2014/main" id="{6754B41A-F4BD-0C15-CA7B-7BFFDA1A813B}"/>
              </a:ext>
            </a:extLst>
          </p:cNvPr>
          <p:cNvSpPr/>
          <p:nvPr/>
        </p:nvSpPr>
        <p:spPr>
          <a:xfrm>
            <a:off x="1660634" y="5199864"/>
            <a:ext cx="10531366" cy="167748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014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D95C54-A2E4-767C-F7DA-A47FB7670464}"/>
              </a:ext>
            </a:extLst>
          </p:cNvPr>
          <p:cNvSpPr txBox="1"/>
          <p:nvPr/>
        </p:nvSpPr>
        <p:spPr>
          <a:xfrm>
            <a:off x="0" y="0"/>
            <a:ext cx="12192000" cy="57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sz="2800" b="1" cap="all" dirty="0">
                <a:solidFill>
                  <a:srgbClr val="002060"/>
                </a:solidFill>
                <a:latin typeface="Arial Black" panose="020B0A04020102020204" pitchFamily="34" charset="0"/>
              </a:rPr>
              <a:t>ЦЕНТРИ ТА ПРОСТОРИ юридичного факультету </a:t>
            </a:r>
          </a:p>
        </p:txBody>
      </p:sp>
      <p:pic>
        <p:nvPicPr>
          <p:cNvPr id="5" name="Image 0">
            <a:extLst>
              <a:ext uri="{FF2B5EF4-FFF2-40B4-BE49-F238E27FC236}">
                <a16:creationId xmlns:a16="http://schemas.microsoft.com/office/drawing/2014/main" id="{717E820E-5A1F-C772-46A3-CC94CD0C3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3" y="742797"/>
            <a:ext cx="4211258" cy="6011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C33427-39BE-1342-01D9-0073572B9A6E}"/>
              </a:ext>
            </a:extLst>
          </p:cNvPr>
          <p:cNvSpPr txBox="1"/>
          <p:nvPr/>
        </p:nvSpPr>
        <p:spPr>
          <a:xfrm>
            <a:off x="4603530" y="742797"/>
            <a:ext cx="7362328" cy="413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sz="2600" dirty="0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Академічна спільнота факультету дбає про різноманітні можливості для розвитку молоді, основними напрямками є такі активності: </a:t>
            </a:r>
          </a:p>
          <a:p>
            <a:pPr marL="0" indent="0">
              <a:buNone/>
            </a:pPr>
            <a:endParaRPr lang="uk-UA" sz="1000" dirty="0"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uk-UA" sz="2500" dirty="0">
                <a:solidFill>
                  <a:srgbClr val="0070C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правозахисна діяльність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uk-UA" sz="2500" dirty="0">
                <a:solidFill>
                  <a:srgbClr val="0070C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міжкультурний діалог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uk-UA" sz="2500" dirty="0">
                <a:solidFill>
                  <a:srgbClr val="0070C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формування гендерної рівності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uk-UA" sz="2500" dirty="0">
                <a:solidFill>
                  <a:srgbClr val="0070C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збереження культурної спадщини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uk-UA" sz="2500" dirty="0" err="1">
                <a:solidFill>
                  <a:srgbClr val="0070C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волонтерство</a:t>
            </a:r>
            <a:r>
              <a:rPr lang="uk-UA" sz="2500" dirty="0">
                <a:solidFill>
                  <a:srgbClr val="0070C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та соціальна ініціативність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uk-UA" sz="2500" dirty="0">
                <a:solidFill>
                  <a:srgbClr val="0070C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студентське самоврядування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uk-UA" sz="2500" dirty="0" err="1">
                <a:solidFill>
                  <a:srgbClr val="0070C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менторство</a:t>
            </a:r>
            <a:endParaRPr lang="uk-UA" sz="2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D10EC7-A92F-19B4-A718-900983F71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16360" y="5307722"/>
            <a:ext cx="7886145" cy="15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549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1126</Words>
  <Application>Microsoft Office PowerPoint</Application>
  <PresentationFormat>Широкий екран</PresentationFormat>
  <Paragraphs>200</Paragraphs>
  <Slides>17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Corben</vt:lpstr>
      <vt:lpstr>Nobile</vt:lpstr>
      <vt:lpstr>Wingdings</vt:lpstr>
      <vt:lpstr>Тема Office</vt:lpstr>
      <vt:lpstr>Презентація PowerPoint</vt:lpstr>
      <vt:lpstr> ЮРИДИЧНИЙ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Карчевська Олена Василівна</dc:creator>
  <cp:lastModifiedBy>Лариса</cp:lastModifiedBy>
  <cp:revision>10</cp:revision>
  <dcterms:created xsi:type="dcterms:W3CDTF">2024-12-12T09:30:33Z</dcterms:created>
  <dcterms:modified xsi:type="dcterms:W3CDTF">2025-05-19T08:07:59Z</dcterms:modified>
</cp:coreProperties>
</file>