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Masters/slideMaster7.xml" ContentType="application/vnd.openxmlformats-officedocument.presentationml.slideMaster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  <p:sldMasterId id="2147483661" r:id="rId3"/>
    <p:sldMasterId id="2147483662" r:id="rId4"/>
    <p:sldMasterId id="2147483663" r:id="rId5"/>
    <p:sldMasterId id="2147483664" r:id="rId6"/>
    <p:sldMasterId id="2147483665" r:id="rId7"/>
  </p:sldMasterIdLst>
  <p:notesMasterIdLst>
    <p:notesMasterId r:id="rId81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30" r:id="rId52"/>
    <p:sldId id="300" r:id="rId53"/>
    <p:sldId id="301" r:id="rId54"/>
    <p:sldId id="302" r:id="rId55"/>
    <p:sldId id="303" r:id="rId56"/>
    <p:sldId id="305" r:id="rId57"/>
    <p:sldId id="306" r:id="rId58"/>
    <p:sldId id="307" r:id="rId59"/>
    <p:sldId id="308" r:id="rId60"/>
    <p:sldId id="309" r:id="rId61"/>
    <p:sldId id="310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</p:sldIdLst>
  <p:sldSz cx="9144000" cy="6858000" type="screen4x3"/>
  <p:notesSz cx="6858000" cy="9144000"/>
  <p:embeddedFontLst>
    <p:embeddedFont>
      <p:font typeface="Corbel" pitchFamily="34" charset="0"/>
      <p:regular r:id="rId82"/>
      <p:bold r:id="rId83"/>
      <p:italic r:id="rId84"/>
      <p:boldItalic r:id="rId85"/>
    </p:embeddedFont>
    <p:embeddedFont>
      <p:font typeface="Gill Sans" charset="0"/>
      <p:regular r:id="rId86"/>
      <p:bold r:id="rId87"/>
    </p:embeddedFont>
    <p:embeddedFont>
      <p:font typeface="Verdana" pitchFamily="34" charset="0"/>
      <p:regular r:id="rId88"/>
      <p:bold r:id="rId89"/>
      <p:italic r:id="rId90"/>
      <p:boldItalic r:id="rId9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84" Type="http://schemas.openxmlformats.org/officeDocument/2006/relationships/font" Target="fonts/font3.fntdata"/><Relationship Id="rId89" Type="http://schemas.openxmlformats.org/officeDocument/2006/relationships/font" Target="fonts/font8.fntdata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87" Type="http://schemas.openxmlformats.org/officeDocument/2006/relationships/font" Target="fonts/font6.fntdata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font" Target="fonts/font1.fntdata"/><Relationship Id="rId90" Type="http://schemas.openxmlformats.org/officeDocument/2006/relationships/font" Target="fonts/font9.fntdata"/><Relationship Id="rId95" Type="http://schemas.openxmlformats.org/officeDocument/2006/relationships/tableStyles" Target="tableStyle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font" Target="fonts/font4.fntdata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font" Target="fonts/font2.fntdata"/><Relationship Id="rId88" Type="http://schemas.openxmlformats.org/officeDocument/2006/relationships/font" Target="fonts/font7.fntdata"/><Relationship Id="rId9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notesMaster" Target="notesMasters/notesMaster1.xml"/><Relationship Id="rId86" Type="http://schemas.openxmlformats.org/officeDocument/2006/relationships/font" Target="fonts/font5.fntdata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ill San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Gill Sans"/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2080"/>
              <a:buNone/>
              <a:defRPr sz="2600">
                <a:solidFill>
                  <a:srgbClr val="341108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2200"/>
              <a:buFont typeface="Gill Sans"/>
              <a:buNone/>
              <a:defRPr sz="22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1"/>
          </p:nvPr>
        </p:nvSpPr>
        <p:spPr>
          <a:xfrm>
            <a:off x="457200" y="1406964"/>
            <a:ext cx="3810000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body" idx="2"/>
          </p:nvPr>
        </p:nvSpPr>
        <p:spPr>
          <a:xfrm>
            <a:off x="457200" y="2133600"/>
            <a:ext cx="8153400" cy="399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1160" algn="l">
              <a:spcBef>
                <a:spcPts val="600"/>
              </a:spcBef>
              <a:spcAft>
                <a:spcPts val="0"/>
              </a:spcAft>
              <a:buSzPts val="2560"/>
              <a:buChar char="⚫"/>
              <a:defRPr sz="3200"/>
            </a:lvl1pPr>
            <a:lvl2pPr marL="914400" lvl="1" indent="-406400" algn="l">
              <a:spcBef>
                <a:spcPts val="550"/>
              </a:spcBef>
              <a:spcAft>
                <a:spcPts val="0"/>
              </a:spcAft>
              <a:buSzPts val="2800"/>
              <a:buChar char="◦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2100"/>
              <a:buFont typeface="Gill Sans"/>
              <a:buNone/>
              <a:defRPr sz="21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>
            <a:spLocks noGrp="1"/>
          </p:cNvSpPr>
          <p:nvPr>
            <p:ph type="pic" idx="2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274300" rIns="91425" bIns="45700" anchor="t" anchorCtr="0">
            <a:no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body" idx="1"/>
          </p:nvPr>
        </p:nvSpPr>
        <p:spPr>
          <a:xfrm>
            <a:off x="838200" y="4800600"/>
            <a:ext cx="441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777777"/>
                </a:solidFill>
              </a:defRPr>
            </a:lvl1pPr>
            <a:lvl2pPr marL="914400" lvl="1" indent="-304800" algn="l">
              <a:spcBef>
                <a:spcPts val="550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 rot="5400000">
            <a:off x="4846637" y="2286002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1"/>
          </p:nvPr>
        </p:nvSpPr>
        <p:spPr>
          <a:xfrm rot="5400000">
            <a:off x="998537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1"/>
          </p:nvPr>
        </p:nvSpPr>
        <p:spPr>
          <a:xfrm rot="5400000">
            <a:off x="2784475" y="98425"/>
            <a:ext cx="4800600" cy="749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"/>
          </p:nvPr>
        </p:nvSpPr>
        <p:spPr>
          <a:xfrm>
            <a:off x="143560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marL="914400" lvl="1" indent="-381000" algn="l"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2"/>
          </p:nvPr>
        </p:nvSpPr>
        <p:spPr>
          <a:xfrm>
            <a:off x="527608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marL="914400" lvl="1" indent="-381000" algn="l"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 txBox="1"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000"/>
              <a:buFont typeface="Gill Sans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341108"/>
                </a:solidFill>
              </a:defRPr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Сравнение" type="twoTxTwoObj">
  <p:cSld name="TWO_OBJECTS_WITH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sz="1900" b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2"/>
          </p:nvPr>
        </p:nvSpPr>
        <p:spPr>
          <a:xfrm>
            <a:off x="4663440" y="328278"/>
            <a:ext cx="4023360" cy="640080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sz="1900" b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body" idx="3"/>
          </p:nvPr>
        </p:nvSpPr>
        <p:spPr>
          <a:xfrm>
            <a:off x="457200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body" idx="4"/>
          </p:nvPr>
        </p:nvSpPr>
        <p:spPr>
          <a:xfrm>
            <a:off x="4663440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-815975" y="-815975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638300" h="1638300" extrusionOk="0">
                <a:moveTo>
                  <a:pt x="1638300" y="819150"/>
                </a:moveTo>
                <a:cubicBezTo>
                  <a:pt x="1638300" y="1036490"/>
                  <a:pt x="1551928" y="1244920"/>
                  <a:pt x="1398198" y="1398555"/>
                </a:cubicBezTo>
                <a:cubicBezTo>
                  <a:pt x="1244468" y="1552190"/>
                  <a:pt x="1035985" y="1638434"/>
                  <a:pt x="818645" y="1638300"/>
                </a:cubicBezTo>
                <a:cubicBezTo>
                  <a:pt x="818813" y="1365250"/>
                  <a:pt x="818982" y="1092200"/>
                  <a:pt x="819150" y="819150"/>
                </a:cubicBezTo>
                <a:lnTo>
                  <a:pt x="1638300" y="819150"/>
                </a:lnTo>
                <a:close/>
              </a:path>
            </a:pathLst>
          </a:custGeom>
          <a:solidFill>
            <a:srgbClr val="FEFAF4">
              <a:alpha val="32549"/>
            </a:srgbClr>
          </a:solidFill>
          <a:ln w="9525" cap="rnd" cmpd="sng">
            <a:solidFill>
              <a:srgbClr val="D2C39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168275" y="20637"/>
            <a:ext cx="1703387" cy="1703387"/>
          </a:xfrm>
          <a:prstGeom prst="ellipse">
            <a:avLst/>
          </a:prstGeom>
          <a:noFill/>
          <a:ln w="27300" cap="rnd" cmpd="sng">
            <a:solidFill>
              <a:srgbClr val="FFF6D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5400" dir="5400000">
              <a:srgbClr val="AFA58D">
                <a:alpha val="8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Google Shape;12;p1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EFBF4">
                  <a:alpha val="69803"/>
                </a:srgbClr>
              </a:gs>
              <a:gs pos="70000">
                <a:srgbClr val="FFFDF8">
                  <a:alpha val="54901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/>
            </a:path>
            <a:tileRect/>
          </a:gradFill>
          <a:ln w="9525" cap="rnd" cmpd="sng">
            <a:solidFill>
              <a:srgbClr val="C5B390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15000" dir="4500000" algn="tl" rotWithShape="0">
              <a:srgbClr val="564E4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" name="Google Shape;14;p1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st="38000" dir="10800000">
              <a:srgbClr val="706B5F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/>
            </a:path>
            <a:tileRect/>
          </a:gradFill>
          <a:ln w="9525" cap="rnd" cmpd="sng">
            <a:solidFill>
              <a:srgbClr val="2F8DA4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1157287" y="1344612"/>
            <a:ext cx="63500" cy="65087"/>
          </a:xfrm>
          <a:prstGeom prst="ellipse">
            <a:avLst/>
          </a:prstGeom>
          <a:noFill/>
          <a:ln w="12700" cap="rnd" cmpd="sng">
            <a:solidFill>
              <a:srgbClr val="307F93">
                <a:alpha val="5960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>
            <a:off x="-815975" y="-815975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638300" h="1638300" extrusionOk="0">
                <a:moveTo>
                  <a:pt x="1638300" y="819150"/>
                </a:moveTo>
                <a:cubicBezTo>
                  <a:pt x="1638300" y="1036490"/>
                  <a:pt x="1551928" y="1244920"/>
                  <a:pt x="1398198" y="1398555"/>
                </a:cubicBezTo>
                <a:cubicBezTo>
                  <a:pt x="1244468" y="1552190"/>
                  <a:pt x="1035985" y="1638434"/>
                  <a:pt x="818645" y="1638300"/>
                </a:cubicBezTo>
                <a:cubicBezTo>
                  <a:pt x="818813" y="1365250"/>
                  <a:pt x="818982" y="1092200"/>
                  <a:pt x="819150" y="819150"/>
                </a:cubicBezTo>
                <a:lnTo>
                  <a:pt x="1638300" y="819150"/>
                </a:lnTo>
                <a:close/>
              </a:path>
            </a:pathLst>
          </a:custGeom>
          <a:solidFill>
            <a:srgbClr val="FEFAF4">
              <a:alpha val="32549"/>
            </a:srgbClr>
          </a:solidFill>
          <a:ln w="9525" cap="rnd" cmpd="sng">
            <a:solidFill>
              <a:srgbClr val="D2C39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68275" y="20637"/>
            <a:ext cx="1703387" cy="1703387"/>
          </a:xfrm>
          <a:prstGeom prst="ellipse">
            <a:avLst/>
          </a:prstGeom>
          <a:noFill/>
          <a:ln w="27300" cap="rnd" cmpd="sng">
            <a:solidFill>
              <a:srgbClr val="FFF6D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5400" dir="5400000">
              <a:srgbClr val="AFA58D">
                <a:alpha val="8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" name="Google Shape;31;p3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EFBF4">
                  <a:alpha val="69803"/>
                </a:srgbClr>
              </a:gs>
              <a:gs pos="70000">
                <a:srgbClr val="FFFDF8">
                  <a:alpha val="54901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/>
            </a:path>
            <a:tileRect/>
          </a:gradFill>
          <a:ln w="9525" cap="rnd" cmpd="sng">
            <a:solidFill>
              <a:srgbClr val="C5B390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15000" dir="4500000" algn="tl" rotWithShape="0">
              <a:srgbClr val="564E4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" name="Google Shape;32;p3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" name="Google Shape;33;p3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st="38000" dir="10800000">
              <a:srgbClr val="706B5F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1" name="Google Shape;71;p9"/>
          <p:cNvSpPr txBox="1"/>
          <p:nvPr/>
        </p:nvSpPr>
        <p:spPr>
          <a:xfrm>
            <a:off x="2286000" y="0"/>
            <a:ext cx="762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st="38000" dir="10800000">
              <a:srgbClr val="706B5F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2" name="Google Shape;72;p9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/>
            </a:path>
            <a:tileRect/>
          </a:gradFill>
          <a:ln w="9525" cap="rnd" cmpd="sng">
            <a:solidFill>
              <a:srgbClr val="2F8DA4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" name="Google Shape;73;p9"/>
          <p:cNvSpPr/>
          <p:nvPr/>
        </p:nvSpPr>
        <p:spPr>
          <a:xfrm>
            <a:off x="2408237" y="2746375"/>
            <a:ext cx="63500" cy="63500"/>
          </a:xfrm>
          <a:prstGeom prst="ellipse">
            <a:avLst/>
          </a:prstGeom>
          <a:noFill/>
          <a:ln w="12700" cap="rnd" cmpd="sng">
            <a:solidFill>
              <a:srgbClr val="307F93">
                <a:alpha val="5960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4" name="Google Shape;74;p9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/>
          <p:nvPr/>
        </p:nvSpPr>
        <p:spPr>
          <a:xfrm>
            <a:off x="1014412" y="0"/>
            <a:ext cx="8129587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2" name="Google Shape;102;p13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st="38000" dir="10800000">
              <a:srgbClr val="706B5F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500" dist="18500" dir="5400000" algn="tl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274300" rIns="91425" bIns="45700" anchor="t" anchorCtr="0">
            <a:noAutofit/>
          </a:bodyPr>
          <a:lstStyle/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7" name="Google Shape;127;p17"/>
          <p:cNvSpPr/>
          <p:nvPr/>
        </p:nvSpPr>
        <p:spPr>
          <a:xfrm rot="-2160000">
            <a:off x="396875" y="954087"/>
            <a:ext cx="685800" cy="204787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5399" dir="3299947" sx="96000" sy="96000">
              <a:srgbClr val="EBDAB1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8" name="Google Shape;128;p17"/>
          <p:cNvSpPr/>
          <p:nvPr/>
        </p:nvSpPr>
        <p:spPr>
          <a:xfrm rot="2160000" flipH="1">
            <a:off x="5003800" y="936625"/>
            <a:ext cx="649287" cy="204787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5399" dir="3299947" sx="96000" sy="96000">
              <a:schemeClr val="lt2">
                <a:alpha val="19607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orbel"/>
              <a:buNone/>
              <a:defRPr sz="1200" b="0" i="0" u="none">
                <a:solidFill>
                  <a:srgbClr val="B5A7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.png"/><Relationship Id="rId4" Type="http://schemas.openxmlformats.org/officeDocument/2006/relationships/image" Target="../media/image39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subTitle" idx="1"/>
          </p:nvPr>
        </p:nvSpPr>
        <p:spPr>
          <a:xfrm>
            <a:off x="1431925" y="773723"/>
            <a:ext cx="7407275" cy="1659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2698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4800" b="1" i="0" u="none" dirty="0" err="1">
                <a:solidFill>
                  <a:srgbClr val="320E04"/>
                </a:solidFill>
                <a:latin typeface="Corbel"/>
                <a:ea typeface="Corbel"/>
                <a:cs typeface="Corbel"/>
                <a:sym typeface="Corbel"/>
              </a:rPr>
              <a:t>Інфекційні</a:t>
            </a:r>
            <a:r>
              <a:rPr lang="en-US" sz="4800" b="1" i="0" u="none" dirty="0">
                <a:solidFill>
                  <a:srgbClr val="320E04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4800" b="1" i="0" u="none" dirty="0" err="1">
                <a:solidFill>
                  <a:srgbClr val="320E04"/>
                </a:solidFill>
                <a:latin typeface="Corbel"/>
                <a:ea typeface="Corbel"/>
                <a:cs typeface="Corbel"/>
                <a:sym typeface="Corbel"/>
              </a:rPr>
              <a:t>хвороби</a:t>
            </a:r>
            <a:endParaRPr sz="4800"/>
          </a:p>
        </p:txBody>
      </p:sp>
      <p:pic>
        <p:nvPicPr>
          <p:cNvPr id="147" name="Google Shape;14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5398" y="3376612"/>
            <a:ext cx="4797082" cy="3052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1331912" y="188912"/>
            <a:ext cx="7499350" cy="71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3900"/>
              <a:buFont typeface="Corbel"/>
              <a:buNone/>
            </a:pPr>
            <a:r>
              <a:rPr lang="en-US" sz="3900" b="1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Інкубаційний</a:t>
            </a:r>
            <a:r>
              <a:rPr lang="en-US" sz="3900" b="1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900" b="1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період</a:t>
            </a:r>
            <a:endParaRPr b="1"/>
          </a:p>
        </p:txBody>
      </p:sp>
      <p:sp>
        <p:nvSpPr>
          <p:cNvPr id="207" name="Google Shape;207;p28"/>
          <p:cNvSpPr txBox="1">
            <a:spLocks noGrp="1"/>
          </p:cNvSpPr>
          <p:nvPr>
            <p:ph type="body" idx="1"/>
          </p:nvPr>
        </p:nvSpPr>
        <p:spPr>
          <a:xfrm>
            <a:off x="971550" y="1268412"/>
            <a:ext cx="7786687" cy="511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uk-UA" sz="3200" b="0" i="0" u="none" strike="noStrike" cap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триває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від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моменту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потрапляння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патогенного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мікроба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в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організм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до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появи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перших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клінічних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ознак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захворювання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uk-UA" sz="3200" b="0" i="0" u="none" strike="noStrike" cap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урахуванням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епідеміологічних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даних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і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тривалості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інкубаційного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періоду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вирішують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низку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питань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щодо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встановлення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карантинів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діагностики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внутрішньолікарняних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інфекцій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811" y="3716337"/>
            <a:ext cx="4011075" cy="2965818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9"/>
          <p:cNvSpPr txBox="1">
            <a:spLocks noGrp="1"/>
          </p:cNvSpPr>
          <p:nvPr>
            <p:ph type="body" idx="1"/>
          </p:nvPr>
        </p:nvSpPr>
        <p:spPr>
          <a:xfrm>
            <a:off x="827087" y="188912"/>
            <a:ext cx="8208962" cy="3887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None/>
            </a:pPr>
            <a:r>
              <a:rPr lang="uk-UA" sz="2800" b="0" i="0" u="none" strike="noStrike" cap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Тривалість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інкубаційного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періоду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варіює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в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значних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межах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—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від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кількох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годин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ботулізм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токсикоінфекція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кількох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тижнів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і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навіть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місяців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правець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сказ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ВІЛ-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інфекція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). 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None/>
            </a:pPr>
            <a:r>
              <a:rPr lang="uk-UA" sz="2800" b="0" i="0" u="none" strike="noStrike" cap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Зазвичай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найбільша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кількість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збудника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виділяється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у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навколишнє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середовище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наприкінці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інкубаційного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періоду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і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початку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клінічних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проявів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захворювання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грип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ГРВІ,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більшість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кишкових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інфекцій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>
            <a:spLocks noGrp="1"/>
          </p:cNvSpPr>
          <p:nvPr>
            <p:ph type="body" idx="1"/>
          </p:nvPr>
        </p:nvSpPr>
        <p:spPr>
          <a:xfrm>
            <a:off x="1116012" y="500062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У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продромальний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період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хвороби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з’являються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перші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її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ознаки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найчастіше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вони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неспецифічні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):</a:t>
            </a:r>
            <a:endParaRPr b="1"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uk-UA" sz="3200" b="0" i="0" u="none" strike="noStrike" cap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головний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біль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uk-UA" sz="3200" b="0" i="0" u="none" strike="noStrike" cap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нездужання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uk-UA" sz="3200" b="0" i="0" u="none" strike="noStrike" cap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незначне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підвищення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температури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тіла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тощо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uk-UA" sz="3200" b="0" i="0" u="none" strike="noStrike" cap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Однак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при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деяких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інфекційних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захворюваннях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уже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виникають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характерні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ознаки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хвороби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Наприклад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у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продромальний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період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кору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слизовій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оболонці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ротової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порожнини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можна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виявити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плями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Копліка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—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патогномонічний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симптом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цієї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хвороби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400"/>
              <a:buFont typeface="Corbel"/>
              <a:buNone/>
            </a:pPr>
            <a:r>
              <a:rPr lang="en-US" sz="4400" b="0" i="0" u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плями Копліка</a:t>
            </a:r>
            <a:endParaRPr/>
          </a:p>
        </p:txBody>
      </p:sp>
      <p:pic>
        <p:nvPicPr>
          <p:cNvPr id="224" name="Google Shape;224;p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69145" y="1209822"/>
            <a:ext cx="7779433" cy="5459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2"/>
          <p:cNvSpPr txBox="1">
            <a:spLocks noGrp="1"/>
          </p:cNvSpPr>
          <p:nvPr>
            <p:ph type="title"/>
          </p:nvPr>
        </p:nvSpPr>
        <p:spPr>
          <a:xfrm>
            <a:off x="1403350" y="188912"/>
            <a:ext cx="7499350" cy="71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</a:pP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Період</a:t>
            </a:r>
            <a:r>
              <a:rPr lang="en-US" sz="3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розпалу</a:t>
            </a:r>
            <a:r>
              <a:rPr lang="en-US" sz="3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b="1"/>
          </a:p>
        </p:txBody>
      </p:sp>
      <p:sp>
        <p:nvSpPr>
          <p:cNvPr id="230" name="Google Shape;230;p32"/>
          <p:cNvSpPr txBox="1">
            <a:spLocks noGrp="1"/>
          </p:cNvSpPr>
          <p:nvPr>
            <p:ph type="body" idx="1"/>
          </p:nvPr>
        </p:nvSpPr>
        <p:spPr>
          <a:xfrm>
            <a:off x="1331912" y="1125537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uk-UA" sz="3200" b="0" i="0" u="none" strike="noStrike" cap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триває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від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кількох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днів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кишкові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інфекції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ГРВІ)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до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кількох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тижнів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і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навіть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місяців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гострі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вірусні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гепатити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),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може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мати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хвилеподібний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перебіг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із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чергуванням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періодів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погіршання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і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поліпшення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стану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Знати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період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хвороби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важливо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як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для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встановлення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діагнозу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клінічними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ознаками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так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і з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метою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виділення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від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хворого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мікроба-збудника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для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лабораторного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дослідження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</a:pP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Після перенесеного інфекційного захворювання формується </a:t>
            </a:r>
            <a:r>
              <a:rPr lang="en-US" sz="32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імунітет.</a:t>
            </a:r>
            <a:endParaRPr/>
          </a:p>
          <a:p>
            <a:pPr marL="365125" marR="0" lvl="0" indent="-12001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 b="1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37" name="Google Shape;23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692" y="2940148"/>
            <a:ext cx="4148870" cy="3151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3354" y="2996419"/>
            <a:ext cx="3995224" cy="3108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4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Corbel"/>
              <a:buNone/>
            </a:pPr>
            <a:r>
              <a:rPr lang="en-US" sz="4300" b="1" i="0" u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Резервуар інфекції</a:t>
            </a:r>
            <a:endParaRPr/>
          </a:p>
        </p:txBody>
      </p:sp>
      <p:sp>
        <p:nvSpPr>
          <p:cNvPr id="244" name="Google Shape;244;p34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uk-UA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 </a:t>
            </a:r>
            <a:r>
              <a:rPr lang="en-US" sz="32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сукупність</a:t>
            </a:r>
            <a:r>
              <a:rPr lang="en-US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біотичних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і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абіотичних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об'єктів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що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є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середовищем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природної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життєдіяльності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паразитичного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виду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і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забезпечують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існування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його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в </a:t>
            </a:r>
            <a:r>
              <a:rPr lang="en-US" sz="32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природі</a:t>
            </a:r>
            <a:endParaRPr lang="en-US" sz="3200" b="0" i="0" u="none" dirty="0" smtClean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uk-UA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       </a:t>
            </a:r>
            <a:r>
              <a:rPr lang="en-US" sz="32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Резервуаром</a:t>
            </a:r>
            <a:r>
              <a:rPr lang="en-US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інфекції</a:t>
            </a:r>
            <a:r>
              <a:rPr lang="en-US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може</a:t>
            </a:r>
            <a:r>
              <a:rPr lang="en-US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бути</a:t>
            </a:r>
            <a:r>
              <a:rPr lang="en-US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людина</a:t>
            </a:r>
            <a:r>
              <a:rPr lang="en-US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32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ссавці</a:t>
            </a:r>
            <a:r>
              <a:rPr lang="en-US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32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членистоногі</a:t>
            </a:r>
            <a:r>
              <a:rPr lang="en-US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32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рослини</a:t>
            </a:r>
            <a:r>
              <a:rPr lang="en-US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32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грунт</a:t>
            </a:r>
            <a:r>
              <a:rPr lang="en-US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та</a:t>
            </a:r>
            <a:r>
              <a:rPr lang="en-US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інші</a:t>
            </a:r>
            <a:r>
              <a:rPr lang="en-US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субстрати</a:t>
            </a:r>
            <a:r>
              <a:rPr lang="en-US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</a:t>
            </a:r>
            <a:r>
              <a:rPr lang="en-US" sz="32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або</a:t>
            </a:r>
            <a:r>
              <a:rPr lang="en-US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їх</a:t>
            </a:r>
            <a:r>
              <a:rPr lang="en-US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комбінація</a:t>
            </a:r>
            <a:r>
              <a:rPr lang="en-US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), в </a:t>
            </a:r>
            <a:r>
              <a:rPr lang="en-US" sz="32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яких</a:t>
            </a:r>
            <a:r>
              <a:rPr lang="en-US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інфекційний</a:t>
            </a:r>
            <a:r>
              <a:rPr lang="en-US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агент</a:t>
            </a:r>
            <a:r>
              <a:rPr lang="en-US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живе</a:t>
            </a:r>
            <a:r>
              <a:rPr lang="en-US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і </a:t>
            </a:r>
            <a:r>
              <a:rPr lang="en-US" sz="32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розмножується</a:t>
            </a:r>
            <a:r>
              <a:rPr lang="en-US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 txBox="1">
            <a:spLocks noGrp="1"/>
          </p:cNvSpPr>
          <p:nvPr>
            <p:ph type="title"/>
          </p:nvPr>
        </p:nvSpPr>
        <p:spPr>
          <a:xfrm>
            <a:off x="1069144" y="115887"/>
            <a:ext cx="7833555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3900"/>
              <a:buFont typeface="Corbel"/>
              <a:buNone/>
            </a:pPr>
            <a:r>
              <a:rPr lang="en-US" sz="3900" b="1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Класифікація</a:t>
            </a:r>
            <a:r>
              <a:rPr lang="en-US" sz="3900" b="1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900" b="1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інфекційних</a:t>
            </a:r>
            <a:r>
              <a:rPr lang="en-US" sz="3900" b="1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900" b="1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хвороб</a:t>
            </a:r>
            <a:endParaRPr b="1"/>
          </a:p>
        </p:txBody>
      </p:sp>
      <p:sp>
        <p:nvSpPr>
          <p:cNvPr id="250" name="Google Shape;250;p35"/>
          <p:cNvSpPr txBox="1">
            <a:spLocks noGrp="1"/>
          </p:cNvSpPr>
          <p:nvPr>
            <p:ph type="body" idx="1"/>
          </p:nvPr>
        </p:nvSpPr>
        <p:spPr>
          <a:xfrm>
            <a:off x="684212" y="765175"/>
            <a:ext cx="8459787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⚫"/>
            </a:pPr>
            <a:r>
              <a:rPr lang="en-US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1.</a:t>
            </a:r>
            <a:r>
              <a:rPr lang="en-US" sz="2400" b="1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Антропонози</a:t>
            </a:r>
            <a:r>
              <a:rPr lang="en-US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(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від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грец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r>
              <a:rPr lang="en-US" sz="24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anthropos</a:t>
            </a:r>
            <a:r>
              <a:rPr lang="en-US" sz="24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—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людина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nozos</a:t>
            </a:r>
            <a:r>
              <a:rPr lang="en-US" sz="24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—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хвороба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 —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група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інфекційних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і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паразитарних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захворювань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збудники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яких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здатні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паразитувати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лише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у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природних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умовах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і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сама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людина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є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єдиним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джерелом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інфекції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кір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вітряна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віспа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).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⚫"/>
            </a:pPr>
            <a:r>
              <a:rPr lang="en-US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2.</a:t>
            </a:r>
            <a:r>
              <a:rPr lang="en-US" sz="2400" b="1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Зоонози</a:t>
            </a:r>
            <a:r>
              <a:rPr lang="en-US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(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від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грец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r>
              <a:rPr lang="en-US" sz="24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zoo —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тварина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nozos</a:t>
            </a:r>
            <a:r>
              <a:rPr lang="en-US" sz="24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—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хвороба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 —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група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інфекційних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і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паразитарних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захворювань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збудники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яких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паразитують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в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організмі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деяких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тварин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які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є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природним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резервуаром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причому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джерелом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інфекції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або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інвазії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для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людини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є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також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тварина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туляремія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ящур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).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⚫"/>
            </a:pPr>
            <a:r>
              <a:rPr lang="en-US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3.</a:t>
            </a:r>
            <a:r>
              <a:rPr lang="en-US" sz="2400" b="1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Сапронози</a:t>
            </a:r>
            <a:r>
              <a:rPr lang="en-US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(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від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грец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r>
              <a:rPr lang="en-US" sz="24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sapros</a:t>
            </a:r>
            <a:r>
              <a:rPr lang="en-US" sz="24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—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гнилий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nozos</a:t>
            </a:r>
            <a:r>
              <a:rPr lang="en-US" sz="24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—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хвороба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 —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група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інфекційних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захворювань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для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збудників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яких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основним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природним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резервуаром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є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абіотичні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неживі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об’єкти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навколишнього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середовища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легіонельоз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правець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Corbel"/>
              <a:buNone/>
            </a:pPr>
            <a:r>
              <a:rPr lang="en-US" sz="4300" b="1" i="0" u="none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Епідемічне вогнище</a:t>
            </a:r>
            <a:endParaRPr/>
          </a:p>
        </p:txBody>
      </p:sp>
      <p:sp>
        <p:nvSpPr>
          <p:cNvPr id="256" name="Google Shape;256;p36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uk-UA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</a:t>
            </a:r>
            <a:r>
              <a:rPr lang="en-US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місце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перебування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джерела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інфекції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з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навколишньою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територією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в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тих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межах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в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яких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збудник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хвороби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здатен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передаватися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від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нього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оточуючим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особам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тобто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можливий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розвиток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епідемічного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процесу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/>
          </a:p>
        </p:txBody>
      </p:sp>
      <p:pic>
        <p:nvPicPr>
          <p:cNvPr id="257" name="Google Shape;25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0063" y="4410075"/>
            <a:ext cx="3212246" cy="2258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"/>
          <p:cNvSpPr txBox="1">
            <a:spLocks noGrp="1"/>
          </p:cNvSpPr>
          <p:nvPr>
            <p:ph type="body" idx="1"/>
          </p:nvPr>
        </p:nvSpPr>
        <p:spPr>
          <a:xfrm>
            <a:off x="1042987" y="1447800"/>
            <a:ext cx="7891462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uk-UA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  </a:t>
            </a:r>
            <a:r>
              <a:rPr lang="en-US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У 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1947 р.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видатний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радянський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і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український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епідеміолог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Лев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Васильович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Громашевський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запропонував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класифікацію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інфекційних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хвороб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яка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ґрунтується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клінічно-епідеміологічних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засадах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: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місці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первинної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локалізації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в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організмі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й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механізмі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передачі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інфекції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від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джерела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до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здорового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організму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body" idx="1"/>
          </p:nvPr>
        </p:nvSpPr>
        <p:spPr>
          <a:xfrm>
            <a:off x="971550" y="2065337"/>
            <a:ext cx="7889875" cy="454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</a:pPr>
            <a:r>
              <a:rPr lang="en-US" sz="3200" b="1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Широко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відомі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пандемії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чуми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— ‘‘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Юстиніанова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” (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VI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ст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.,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близько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100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млн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жертв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), </a:t>
            </a:r>
            <a:endParaRPr/>
          </a:p>
          <a:p>
            <a:pPr marL="365125" marR="0" lvl="0" indent="-28257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Чорна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смерть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” (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XIV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ст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.,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приблизно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50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млн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загиблих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), </a:t>
            </a:r>
            <a:endParaRPr/>
          </a:p>
          <a:p>
            <a:pPr marL="365125" marR="0" lvl="0" indent="-28257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</a:pPr>
            <a:r>
              <a:rPr lang="uk-UA" b="1" dirty="0" smtClean="0">
                <a:latin typeface="Corbel"/>
                <a:ea typeface="Corbel"/>
                <a:cs typeface="Corbel"/>
                <a:sym typeface="Corbel"/>
              </a:rPr>
              <a:t>П</a:t>
            </a:r>
            <a:r>
              <a:rPr lang="en-US" sz="3200" b="1" i="0" u="none" strike="noStrike" cap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андемія</a:t>
            </a:r>
            <a:r>
              <a:rPr lang="en-US" sz="3200" b="1" i="0" u="none" strike="noStrike" cap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грипу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“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Іспанка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”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(1916—1920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pp.,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близько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50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млн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померлих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), </a:t>
            </a:r>
            <a:endParaRPr/>
          </a:p>
          <a:p>
            <a:pPr marL="365125" marR="0" lvl="0" indent="-28257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страшні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навали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натуральної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віспи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та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багато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інших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епідемій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протягом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історії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людства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endParaRPr/>
          </a:p>
        </p:txBody>
      </p:sp>
      <p:pic>
        <p:nvPicPr>
          <p:cNvPr id="154" name="Google Shape;15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1862" y="50800"/>
            <a:ext cx="3132137" cy="207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8"/>
          <p:cNvSpPr txBox="1">
            <a:spLocks noGrp="1"/>
          </p:cNvSpPr>
          <p:nvPr>
            <p:ph type="title"/>
          </p:nvPr>
        </p:nvSpPr>
        <p:spPr>
          <a:xfrm>
            <a:off x="1403350" y="188912"/>
            <a:ext cx="749935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None/>
            </a:pPr>
            <a:r>
              <a:rPr lang="en-US" sz="2800" b="0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Клініко-епідеміологічна класифікація:</a:t>
            </a:r>
            <a:endParaRPr/>
          </a:p>
        </p:txBody>
      </p:sp>
      <p:sp>
        <p:nvSpPr>
          <p:cNvPr id="269" name="Google Shape;269;p38"/>
          <p:cNvSpPr txBox="1">
            <a:spLocks noGrp="1"/>
          </p:cNvSpPr>
          <p:nvPr>
            <p:ph type="body" idx="1"/>
          </p:nvPr>
        </p:nvSpPr>
        <p:spPr>
          <a:xfrm>
            <a:off x="1042987" y="836612"/>
            <a:ext cx="7859712" cy="467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•	</a:t>
            </a: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кишкові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інфекції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(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фекально-оральний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механізм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передачі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місце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первинної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локалізації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—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травний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канал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);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•	</a:t>
            </a: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інфекції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дихальних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шляхів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(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повітряно-краплинний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механізм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передачі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місце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первинної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локалізації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—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респіраторний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тракт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);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•	</a:t>
            </a: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кров’яні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інфекції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(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трансмісивний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механізм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передачі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місце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первинної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локалізації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—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система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кровообігу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і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елементи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крові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);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•	</a:t>
            </a: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інфекції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зовнішніх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покривів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(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контактний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механізм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передачі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місце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первинної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локалізації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—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шкіра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І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підшкірна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основа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).</a:t>
            </a:r>
            <a:endParaRPr/>
          </a:p>
        </p:txBody>
      </p:sp>
      <p:pic>
        <p:nvPicPr>
          <p:cNvPr id="270" name="Google Shape;27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6229" y="5140325"/>
            <a:ext cx="3080824" cy="1527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9"/>
          <p:cNvSpPr txBox="1">
            <a:spLocks noGrp="1"/>
          </p:cNvSpPr>
          <p:nvPr>
            <p:ph type="title"/>
          </p:nvPr>
        </p:nvSpPr>
        <p:spPr>
          <a:xfrm>
            <a:off x="1258887" y="188912"/>
            <a:ext cx="7499350" cy="71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3900"/>
              <a:buFont typeface="Corbel"/>
              <a:buNone/>
            </a:pPr>
            <a:r>
              <a:rPr lang="en-US" sz="3900" b="1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Механізм</a:t>
            </a:r>
            <a:r>
              <a:rPr lang="en-US" sz="3900" b="1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900" b="1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передачі</a:t>
            </a:r>
            <a:endParaRPr b="1"/>
          </a:p>
        </p:txBody>
      </p:sp>
      <p:sp>
        <p:nvSpPr>
          <p:cNvPr id="276" name="Google Shape;276;p39"/>
          <p:cNvSpPr txBox="1">
            <a:spLocks noGrp="1"/>
          </p:cNvSpPr>
          <p:nvPr>
            <p:ph type="body" idx="1"/>
          </p:nvPr>
        </p:nvSpPr>
        <p:spPr>
          <a:xfrm>
            <a:off x="900112" y="981075"/>
            <a:ext cx="7858125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еволюційно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вироблений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спосіб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переміщення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збудника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з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одного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організму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господаря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до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іншого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що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забезпечує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йому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підтримку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біологічного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виду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 .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endParaRPr sz="2000" b="1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65125" marR="0" lvl="0" indent="-18097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endParaRPr sz="2000" b="1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0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Corbel"/>
              <a:buNone/>
            </a:pPr>
            <a:r>
              <a:rPr lang="en-US" sz="4300" b="1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Фактори</a:t>
            </a:r>
            <a:r>
              <a:rPr lang="en-US" sz="4300" b="1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4300" b="1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передачі</a:t>
            </a:r>
            <a:r>
              <a:rPr lang="en-US" sz="4300" b="1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4300" b="1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інфекції</a:t>
            </a:r>
            <a:endParaRPr b="1"/>
          </a:p>
        </p:txBody>
      </p:sp>
      <p:sp>
        <p:nvSpPr>
          <p:cNvPr id="282" name="Google Shape;282;p40"/>
          <p:cNvSpPr txBox="1">
            <a:spLocks noGrp="1"/>
          </p:cNvSpPr>
          <p:nvPr>
            <p:ph type="body" idx="1"/>
          </p:nvPr>
        </p:nvSpPr>
        <p:spPr>
          <a:xfrm>
            <a:off x="1042987" y="1447800"/>
            <a:ext cx="7993062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елементи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зовнішнього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середовища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що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забезпечують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перенесення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збудника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від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одного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організму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до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іншого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 sz="2800"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Виділяють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1" i="0" u="sng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шість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таких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узагальнених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елементів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зовнішнього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середовища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: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•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повітря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;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•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їжа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;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•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вода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;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•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грунт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;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•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предмети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побуту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виробничих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умов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;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•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живі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переносники</a:t>
            </a:r>
            <a:endParaRPr/>
          </a:p>
        </p:txBody>
      </p:sp>
      <p:pic>
        <p:nvPicPr>
          <p:cNvPr id="283" name="Google Shape;28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2725" y="3376247"/>
            <a:ext cx="3786187" cy="2096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1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Corbel"/>
              <a:buNone/>
            </a:pPr>
            <a:r>
              <a:rPr lang="en-US" sz="4300" b="1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Шляхи</a:t>
            </a:r>
            <a:r>
              <a:rPr lang="en-US" sz="4300" b="1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4300" b="1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передачі</a:t>
            </a:r>
            <a:endParaRPr b="1"/>
          </a:p>
        </p:txBody>
      </p:sp>
      <p:sp>
        <p:nvSpPr>
          <p:cNvPr id="289" name="Google Shape;289;p41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сукупність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елементів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зовнішнього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середовища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що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забезпечують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перенесення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збудника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з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одного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організму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в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інший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поширення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відповідної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хвороби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2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Аерозольний</a:t>
            </a:r>
            <a:r>
              <a:rPr lang="en-US" sz="3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механізм</a:t>
            </a:r>
            <a:r>
              <a:rPr lang="en-US" sz="3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передачі</a:t>
            </a:r>
            <a:r>
              <a:rPr lang="en-US" sz="3200" b="1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 lang="uk-UA" sz="3200" b="1" i="0" u="none" dirty="0" smtClean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uk-UA" b="1" dirty="0" smtClean="0">
                <a:latin typeface="Corbel"/>
                <a:ea typeface="Corbel"/>
                <a:cs typeface="Corbel"/>
                <a:sym typeface="Corbel"/>
              </a:rPr>
              <a:t>  </a:t>
            </a:r>
            <a:r>
              <a:rPr lang="en-US" sz="3200" b="1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При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локалізації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збудника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слизових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оболонках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дихальних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шляхів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його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виведення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відбувається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з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повітрям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що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видихається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(у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тому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числі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при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кашлі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або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чханні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),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де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він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перебуває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у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складі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аерозолів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3"/>
          <p:cNvSpPr txBox="1">
            <a:spLocks noGrp="1"/>
          </p:cNvSpPr>
          <p:nvPr>
            <p:ph type="title"/>
          </p:nvPr>
        </p:nvSpPr>
        <p:spPr>
          <a:xfrm>
            <a:off x="1403350" y="188912"/>
            <a:ext cx="749935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None/>
            </a:pPr>
            <a:r>
              <a:rPr lang="en-US" sz="28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Фекально</a:t>
            </a:r>
            <a:r>
              <a:rPr lang="en-US" sz="28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-</a:t>
            </a:r>
            <a:r>
              <a:rPr lang="en-US" sz="28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оральний</a:t>
            </a:r>
            <a:r>
              <a:rPr lang="en-US" sz="28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механізм</a:t>
            </a:r>
            <a:r>
              <a:rPr lang="en-US" sz="28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передачі</a:t>
            </a:r>
            <a:r>
              <a:rPr lang="en-US" sz="28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.</a:t>
            </a:r>
            <a:endParaRPr b="1"/>
          </a:p>
        </p:txBody>
      </p:sp>
      <p:sp>
        <p:nvSpPr>
          <p:cNvPr id="301" name="Google Shape;301;p43"/>
          <p:cNvSpPr txBox="1">
            <a:spLocks noGrp="1"/>
          </p:cNvSpPr>
          <p:nvPr>
            <p:ph type="body" idx="1"/>
          </p:nvPr>
        </p:nvSpPr>
        <p:spPr>
          <a:xfrm>
            <a:off x="900112" y="765175"/>
            <a:ext cx="7993062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uk-UA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  </a:t>
            </a:r>
            <a:r>
              <a:rPr lang="en-US" sz="24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Специфічна</a:t>
            </a:r>
            <a:r>
              <a:rPr lang="en-US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локалізація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збудника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в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кишечнику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визначає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його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виведення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з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зараженого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організму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з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випорожненнями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Надалі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він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може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проникнути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в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сприйнятливий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організм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із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забрудненою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водою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або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їжею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після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чого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мікроорганізм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колонізує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ШКТ.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Оскільки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вхідними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воротами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для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подібних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збудників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служить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рот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подібний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механізм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передачі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збудників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кишкових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інфекцій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називають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фекально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-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оральним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.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Реалізація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фекально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орального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механізму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передачі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відбувається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завдяки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конкретним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шляхам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передачі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водному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харчового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контактно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-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побутовому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) , </a:t>
            </a:r>
            <a:endParaRPr/>
          </a:p>
        </p:txBody>
      </p:sp>
      <p:pic>
        <p:nvPicPr>
          <p:cNvPr id="302" name="Google Shape;302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6228" y="4905375"/>
            <a:ext cx="2968283" cy="1776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4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</a:pP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Трансмісивний</a:t>
            </a:r>
            <a:r>
              <a:rPr lang="en-US" sz="3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механізм</a:t>
            </a:r>
            <a:r>
              <a:rPr lang="en-US" sz="3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передачі</a:t>
            </a:r>
            <a:r>
              <a:rPr lang="en-US" sz="3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 b="1"/>
          </a:p>
        </p:txBody>
      </p:sp>
      <p:sp>
        <p:nvSpPr>
          <p:cNvPr id="308" name="Google Shape;308;p44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None/>
            </a:pPr>
            <a:r>
              <a:rPr lang="uk-UA" sz="28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  </a:t>
            </a:r>
            <a:r>
              <a:rPr lang="en-US" sz="28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Передача</a:t>
            </a:r>
            <a:r>
              <a:rPr lang="en-US" sz="28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збудників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циркулюючих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в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крові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хворого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реалізується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допомогою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членистоногих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що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харчуються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кров’ю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в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організмі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яких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збудники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розмножуються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або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проходять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цикл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розвитку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5"/>
          <p:cNvSpPr txBox="1">
            <a:spLocks noGrp="1"/>
          </p:cNvSpPr>
          <p:nvPr>
            <p:ph type="title"/>
          </p:nvPr>
        </p:nvSpPr>
        <p:spPr>
          <a:xfrm>
            <a:off x="1476375" y="188912"/>
            <a:ext cx="749935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</a:pP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Контактний</a:t>
            </a:r>
            <a:r>
              <a:rPr lang="en-US" sz="3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механізм</a:t>
            </a:r>
            <a:r>
              <a:rPr lang="en-US" sz="3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передачі</a:t>
            </a:r>
            <a:r>
              <a:rPr lang="en-US" sz="3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.</a:t>
            </a:r>
            <a:endParaRPr b="1"/>
          </a:p>
        </p:txBody>
      </p:sp>
      <p:sp>
        <p:nvSpPr>
          <p:cNvPr id="314" name="Google Shape;314;p45"/>
          <p:cNvSpPr txBox="1">
            <a:spLocks noGrp="1"/>
          </p:cNvSpPr>
          <p:nvPr>
            <p:ph type="body" idx="1"/>
          </p:nvPr>
        </p:nvSpPr>
        <p:spPr>
          <a:xfrm>
            <a:off x="1116012" y="981075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uk-UA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   </a:t>
            </a:r>
            <a:r>
              <a:rPr lang="en-US" sz="24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Збудники</a:t>
            </a:r>
            <a:r>
              <a:rPr lang="en-US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інфекційних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хвороб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що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паразитують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шкірних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покривах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і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слизових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оболонках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передаються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контактним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прямим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або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непрямим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шляхом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uk-UA" sz="2400" b="1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 </a:t>
            </a:r>
            <a:r>
              <a:rPr lang="en-US" sz="2400" b="1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Прямим</a:t>
            </a:r>
            <a:r>
              <a:rPr lang="en-US" sz="2400" b="1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шляхом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передаються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збудники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гонореї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сифілісу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ВІЛ-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інфекції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інших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ЗПСШ</a:t>
            </a:r>
            <a:r>
              <a:rPr lang="en-US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 lang="uk-UA" sz="2400" b="0" i="0" u="none" dirty="0" smtClean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uk-UA" sz="2400" dirty="0" smtClean="0"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Непрямим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шляхом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(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через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предмети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і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речі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хворого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відбувається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передача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збудників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трахоми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корости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парші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цієї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ж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групи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відносять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захворювання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головним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чином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ранові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інфекції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правець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газову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гангрену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) 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збудники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яких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проникають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через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пошкоджені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шкірні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покриви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але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патологічний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процес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локалізується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в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глибині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тканин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6"/>
          <p:cNvSpPr txBox="1">
            <a:spLocks noGrp="1"/>
          </p:cNvSpPr>
          <p:nvPr>
            <p:ph type="title"/>
          </p:nvPr>
        </p:nvSpPr>
        <p:spPr>
          <a:xfrm>
            <a:off x="900112" y="274637"/>
            <a:ext cx="803433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</a:pPr>
            <a:r>
              <a:rPr lang="en-US" sz="36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Профілактичні</a:t>
            </a:r>
            <a:r>
              <a:rPr lang="en-US" sz="36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br>
              <a:rPr lang="en-US" sz="36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36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та</a:t>
            </a:r>
            <a:r>
              <a:rPr lang="en-US" sz="36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6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протиепідемічні</a:t>
            </a:r>
            <a:r>
              <a:rPr lang="en-US" sz="36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6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заходи</a:t>
            </a:r>
            <a:endParaRPr sz="3600" b="1"/>
          </a:p>
        </p:txBody>
      </p:sp>
      <p:sp>
        <p:nvSpPr>
          <p:cNvPr id="320" name="Google Shape;320;p46"/>
          <p:cNvSpPr txBox="1">
            <a:spLocks noGrp="1"/>
          </p:cNvSpPr>
          <p:nvPr>
            <p:ph type="body" idx="1"/>
          </p:nvPr>
        </p:nvSpPr>
        <p:spPr>
          <a:xfrm>
            <a:off x="971550" y="1447800"/>
            <a:ext cx="79629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Медичні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аспекти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профілактики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інфекційних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хвороб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: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•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систематичний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санітарний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контроль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водопостачанням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населення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;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US" sz="20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•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санітарний</a:t>
            </a:r>
            <a:r>
              <a:rPr lang="en-US" sz="20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і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бактеріологічний</a:t>
            </a:r>
            <a:r>
              <a:rPr lang="en-US" sz="20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контроль</a:t>
            </a:r>
            <a:r>
              <a:rPr lang="en-US" sz="20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</a:t>
            </a:r>
            <a:r>
              <a:rPr lang="en-US" sz="20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якістю</a:t>
            </a:r>
            <a:r>
              <a:rPr lang="en-US" sz="20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харчових</a:t>
            </a:r>
            <a:r>
              <a:rPr lang="en-US" sz="20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продуктів</a:t>
            </a:r>
            <a:r>
              <a:rPr lang="en-US" sz="20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санітарним</a:t>
            </a:r>
            <a:r>
              <a:rPr lang="en-US" sz="20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станом</a:t>
            </a:r>
            <a:r>
              <a:rPr lang="en-US" sz="20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підприємств</a:t>
            </a:r>
            <a:r>
              <a:rPr lang="en-US" sz="20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харчової</a:t>
            </a:r>
            <a:r>
              <a:rPr lang="en-US" sz="20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промисловості</a:t>
            </a:r>
            <a:r>
              <a:rPr lang="en-US" sz="20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та</a:t>
            </a:r>
            <a:r>
              <a:rPr lang="en-US" sz="20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об'єктів</a:t>
            </a:r>
            <a:r>
              <a:rPr lang="en-US" sz="20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громадського</a:t>
            </a:r>
            <a:r>
              <a:rPr lang="en-US" sz="20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харчування</a:t>
            </a:r>
            <a:r>
              <a:rPr lang="en-US" sz="20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торгівлі</a:t>
            </a:r>
            <a:r>
              <a:rPr lang="en-US" sz="20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і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дитячих</a:t>
            </a:r>
            <a:r>
              <a:rPr lang="en-US" sz="20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установ</a:t>
            </a:r>
            <a:r>
              <a:rPr lang="en-US" sz="20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;</a:t>
            </a:r>
            <a:endParaRPr smtClean="0"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US" sz="20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•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проведення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планових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дезінфекційних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дезінсекційних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та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дератизаційних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заходів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;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•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планова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специфічна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профілактика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серед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населення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;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•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здійснення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заходів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щодо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санітарної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охорони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кордонів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з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метою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попередження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занесення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територію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країни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інфекційних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хвороб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кордону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та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проведення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профілактичних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та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протиепідемічних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заходів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.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7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70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3900"/>
              <a:buFont typeface="Corbel"/>
              <a:buNone/>
            </a:pPr>
            <a:r>
              <a:rPr lang="en-US" sz="3900" b="1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Карантин</a:t>
            </a:r>
            <a:endParaRPr b="1"/>
          </a:p>
        </p:txBody>
      </p:sp>
      <p:sp>
        <p:nvSpPr>
          <p:cNvPr id="326" name="Google Shape;326;p47"/>
          <p:cNvSpPr txBox="1">
            <a:spLocks noGrp="1"/>
          </p:cNvSpPr>
          <p:nvPr>
            <p:ph type="body" idx="1"/>
          </p:nvPr>
        </p:nvSpPr>
        <p:spPr>
          <a:xfrm>
            <a:off x="1042987" y="1447800"/>
            <a:ext cx="7891462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режимно-обмежувальні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заходи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в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системі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протиепідемічного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обслуговування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населення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що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передбачає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адміністративні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медико-санітарні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ветеринарні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та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інші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заходи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спрямовані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запобігання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поширенню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інфекційних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захворювань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і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що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припускають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особливий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режим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господарської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чи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іншої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діяльності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обмеження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пересування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населення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транспортних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засобів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вантажів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товарів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і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тварин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>
            <a:spLocks noGrp="1"/>
          </p:cNvSpPr>
          <p:nvPr>
            <p:ph type="body" idx="1"/>
          </p:nvPr>
        </p:nvSpPr>
        <p:spPr>
          <a:xfrm>
            <a:off x="3924300" y="1341437"/>
            <a:ext cx="4968875" cy="541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Char char="⚫"/>
            </a:pPr>
            <a:r>
              <a:rPr lang="en-US" sz="27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Голландський натураліст Антоній ван Левенгук (1632—1723) напри кінці </a:t>
            </a:r>
            <a:r>
              <a:rPr lang="en-US" sz="2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XV</a:t>
            </a:r>
            <a:r>
              <a:rPr lang="en-US" sz="27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</a:t>
            </a:r>
            <a:r>
              <a:rPr lang="en-US" sz="2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 </a:t>
            </a:r>
            <a:r>
              <a:rPr lang="en-US" sz="27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ст, зробив дуже важливе відкриття, виявивши під мікроскопом (який був ним особисто виготовлений і давав збільшення в 160 разів) різні мікроорганізми у зубному нальоті, застояній воді і настої з рослин. Так почалося широкомасштабне вивчення інфекційних захворювань.</a:t>
            </a:r>
            <a:endParaRPr/>
          </a:p>
        </p:txBody>
      </p:sp>
      <p:pic>
        <p:nvPicPr>
          <p:cNvPr id="161" name="Google Shape;16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4652962"/>
            <a:ext cx="2055812" cy="2055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950" y="9525"/>
            <a:ext cx="4124325" cy="4643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218" y="4079632"/>
            <a:ext cx="4135901" cy="2532184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8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3900"/>
              <a:buFont typeface="Corbel"/>
              <a:buNone/>
            </a:pPr>
            <a:r>
              <a:rPr lang="en-US" sz="3900" b="1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Дезінфекція</a:t>
            </a:r>
            <a:r>
              <a:rPr lang="en-US" sz="3900" b="1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3900" b="1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або</a:t>
            </a:r>
            <a:r>
              <a:rPr lang="en-US" sz="3900" b="1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900" b="1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знезараження</a:t>
            </a:r>
            <a:r>
              <a:rPr lang="en-US" sz="3900" b="0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, -</a:t>
            </a:r>
            <a:endParaRPr/>
          </a:p>
        </p:txBody>
      </p:sp>
      <p:sp>
        <p:nvSpPr>
          <p:cNvPr id="333" name="Google Shape;333;p48"/>
          <p:cNvSpPr txBox="1">
            <a:spLocks noGrp="1"/>
          </p:cNvSpPr>
          <p:nvPr>
            <p:ph type="body" idx="1"/>
          </p:nvPr>
        </p:nvSpPr>
        <p:spPr>
          <a:xfrm>
            <a:off x="1331912" y="9525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</a:pP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процес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знищення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в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навколишньому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середовищі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або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видалення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з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неї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збудників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інфекційних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хвороб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мікроорганізмів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або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їх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токсинів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), а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також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їх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членистоногих-переносників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</a:t>
            </a:r>
            <a:r>
              <a:rPr lang="en-US" sz="3200" b="1" i="0" u="sng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дезінсекція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 і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гризунів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</a:t>
            </a:r>
            <a:r>
              <a:rPr lang="en-US" sz="3200" b="1" i="0" u="sng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дератизація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). </a:t>
            </a:r>
            <a:endParaRPr/>
          </a:p>
        </p:txBody>
      </p:sp>
      <p:pic>
        <p:nvPicPr>
          <p:cNvPr id="334" name="Google Shape;334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8949" y="4051496"/>
            <a:ext cx="4037426" cy="2616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9"/>
          <p:cNvSpPr txBox="1">
            <a:spLocks noGrp="1"/>
          </p:cNvSpPr>
          <p:nvPr>
            <p:ph type="title"/>
          </p:nvPr>
        </p:nvSpPr>
        <p:spPr>
          <a:xfrm>
            <a:off x="1139482" y="190230"/>
            <a:ext cx="780903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3900"/>
              <a:buFont typeface="Corbel"/>
              <a:buNone/>
            </a:pPr>
            <a:r>
              <a:rPr lang="en-US" sz="4000" b="1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Імунопрофілактика</a:t>
            </a:r>
            <a:r>
              <a:rPr lang="en-US" sz="4000" b="1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4000" b="1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інфекційних</a:t>
            </a:r>
            <a:r>
              <a:rPr lang="en-US" sz="4000" b="1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4000" b="1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хвороб</a:t>
            </a:r>
            <a:endParaRPr sz="4000" b="1"/>
          </a:p>
        </p:txBody>
      </p:sp>
      <p:sp>
        <p:nvSpPr>
          <p:cNvPr id="340" name="Google Shape;340;p49"/>
          <p:cNvSpPr txBox="1">
            <a:spLocks noGrp="1"/>
          </p:cNvSpPr>
          <p:nvPr>
            <p:ph type="body" idx="1"/>
          </p:nvPr>
        </p:nvSpPr>
        <p:spPr>
          <a:xfrm>
            <a:off x="1116012" y="1447800"/>
            <a:ext cx="7818437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uk-UA" sz="30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  </a:t>
            </a:r>
            <a:r>
              <a:rPr lang="en-US" sz="30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система</a:t>
            </a:r>
            <a:r>
              <a:rPr lang="en-US" sz="30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заходів</a:t>
            </a:r>
            <a:r>
              <a:rPr lang="en-US" sz="3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3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що</a:t>
            </a:r>
            <a:r>
              <a:rPr lang="en-US" sz="3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здійснюються</a:t>
            </a:r>
            <a:r>
              <a:rPr lang="en-US" sz="3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з </a:t>
            </a:r>
            <a:r>
              <a:rPr lang="en-US" sz="3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метою</a:t>
            </a:r>
            <a:r>
              <a:rPr lang="en-US" sz="3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попередження</a:t>
            </a:r>
            <a:r>
              <a:rPr lang="en-US" sz="3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3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обмеження</a:t>
            </a:r>
            <a:r>
              <a:rPr lang="en-US" sz="3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розповсюдження</a:t>
            </a:r>
            <a:r>
              <a:rPr lang="en-US" sz="3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та</a:t>
            </a:r>
            <a:r>
              <a:rPr lang="en-US" sz="3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ліквідації</a:t>
            </a:r>
            <a:r>
              <a:rPr lang="en-US" sz="3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інфекційних</a:t>
            </a:r>
            <a:r>
              <a:rPr lang="en-US" sz="3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хвороб</a:t>
            </a:r>
            <a:r>
              <a:rPr lang="en-US" sz="3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шляхом</a:t>
            </a:r>
            <a:r>
              <a:rPr lang="en-US" sz="3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проведення</a:t>
            </a:r>
            <a:r>
              <a:rPr lang="en-US" sz="3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профілактичних</a:t>
            </a:r>
            <a:r>
              <a:rPr lang="en-US" sz="3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щеплень</a:t>
            </a:r>
            <a:endParaRPr lang="uk-UA" sz="3000" b="0" i="0" u="none" dirty="0" smtClean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en-US" sz="30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sng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Профілактичні</a:t>
            </a:r>
            <a:r>
              <a:rPr lang="en-US" sz="3200" b="1" i="0" u="sng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sng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щеплення</a:t>
            </a:r>
            <a:r>
              <a:rPr lang="en-US" sz="3200" b="1" i="0" u="sng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введення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в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організм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людини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медичних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імунобіологічних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препаратів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для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створення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специфічної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несприйнятливості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до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інфекційних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хвороб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0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3900"/>
              <a:buFont typeface="Corbel"/>
              <a:buNone/>
            </a:pPr>
            <a:r>
              <a:rPr lang="en-US" sz="3900" b="1" i="1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Методи</a:t>
            </a:r>
            <a:r>
              <a:rPr lang="en-US" sz="3900" b="1" i="1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900" b="1" i="1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обстеження</a:t>
            </a:r>
            <a:r>
              <a:rPr lang="en-US" sz="3900" b="1" i="1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:</a:t>
            </a:r>
            <a:r>
              <a:rPr lang="en-US" sz="3900" b="1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en-US" sz="3900" b="1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</a:br>
            <a:endParaRPr b="1"/>
          </a:p>
        </p:txBody>
      </p:sp>
      <p:sp>
        <p:nvSpPr>
          <p:cNvPr id="346" name="Google Shape;346;p50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</a:pP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Клінічні</a:t>
            </a:r>
            <a:r>
              <a:rPr lang="en-US" sz="3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:</a:t>
            </a:r>
            <a:endParaRPr/>
          </a:p>
          <a:p>
            <a:pPr marL="1296987" marR="0" lvl="4" indent="-1825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</a:pPr>
            <a:r>
              <a:rPr lang="en-US" sz="2000" b="0" i="1" u="sng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опитування</a:t>
            </a:r>
            <a:r>
              <a:rPr lang="en-US" sz="2000" b="0" i="1" u="sng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</a:t>
            </a:r>
            <a:endParaRPr sz="20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296987" marR="0" lvl="4" indent="-1825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</a:pPr>
            <a:r>
              <a:rPr lang="en-US" sz="2000" b="0" i="1" u="sng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епідеміологічний</a:t>
            </a:r>
            <a:r>
              <a:rPr lang="en-US" sz="2000" b="0" i="1" u="sng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1" u="sng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анамнез</a:t>
            </a:r>
            <a:r>
              <a:rPr lang="en-US" sz="2000" b="0" i="1" u="sng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 sz="20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296987" marR="0" lvl="4" indent="-1825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</a:pPr>
            <a:r>
              <a:rPr lang="en-US" sz="2000" b="0" i="1" u="sng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фізикальний</a:t>
            </a:r>
            <a:endParaRPr sz="20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</a:pP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Лабораторні</a:t>
            </a:r>
            <a:r>
              <a:rPr lang="en-US" sz="3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:</a:t>
            </a:r>
            <a:endParaRPr/>
          </a:p>
          <a:p>
            <a:pPr marL="1296987" marR="0" lvl="4" indent="-1825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 </a:t>
            </a:r>
            <a:r>
              <a:rPr lang="en-US" sz="2000" b="0" i="1" u="sng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вірусологічні</a:t>
            </a:r>
            <a:r>
              <a:rPr lang="en-US" sz="2000" b="0" i="1" u="sng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</a:t>
            </a:r>
            <a:endParaRPr sz="20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296987" marR="0" lvl="4" indent="-1825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</a:pPr>
            <a:r>
              <a:rPr lang="en-US" sz="2000" b="0" i="1" u="sng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бактеріологічні</a:t>
            </a:r>
            <a:r>
              <a:rPr lang="en-US" sz="2000" b="0" i="1" u="sng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</a:t>
            </a:r>
            <a:endParaRPr sz="20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296987" marR="0" lvl="4" indent="-1825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</a:pPr>
            <a:r>
              <a:rPr lang="en-US" sz="2000" b="0" i="1" u="sng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паразитологічні</a:t>
            </a:r>
            <a:r>
              <a:rPr lang="en-US" sz="2000" b="0" i="1" u="sng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</a:t>
            </a:r>
            <a:endParaRPr sz="20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296987" marR="0" lvl="4" indent="-1825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</a:pPr>
            <a:r>
              <a:rPr lang="en-US" sz="2000" b="0" i="1" u="sng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алергологічні</a:t>
            </a:r>
            <a:r>
              <a:rPr lang="en-US" sz="2000" b="0" i="1" u="sng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</a:t>
            </a:r>
            <a:endParaRPr sz="20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296987" marR="0" lvl="4" indent="-1825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</a:pPr>
            <a:r>
              <a:rPr lang="en-US" sz="2000" b="0" i="1" u="sng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біологічні</a:t>
            </a:r>
            <a:r>
              <a:rPr lang="en-US" sz="2000" b="0" i="1" u="sng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</a:t>
            </a:r>
            <a:endParaRPr sz="20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296987" marR="0" lvl="4" indent="-1825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 </a:t>
            </a:r>
            <a:r>
              <a:rPr lang="en-US" sz="2000" b="0" i="1" u="sng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імуноферментні</a:t>
            </a:r>
            <a:r>
              <a:rPr lang="en-US" sz="2000" b="0" i="1" u="sng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</a:t>
            </a:r>
            <a:endParaRPr sz="20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296987" marR="0" lvl="4" indent="-18256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</a:pPr>
            <a:r>
              <a:rPr lang="en-US" sz="2000" b="0" i="1" u="sng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ПЛР </a:t>
            </a:r>
            <a:r>
              <a:rPr lang="en-US" sz="2000" b="0" i="1" u="sng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та</a:t>
            </a:r>
            <a:r>
              <a:rPr lang="en-US" sz="2000" b="0" i="1" u="sng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1" u="sng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</a:t>
            </a:r>
            <a:r>
              <a:rPr lang="en-US" sz="2000" b="0" i="1" u="sng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 sz="20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</a:pP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1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</a:pP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Епідеміологічний</a:t>
            </a:r>
            <a:r>
              <a:rPr lang="en-US" sz="3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анамнез</a:t>
            </a:r>
            <a:r>
              <a:rPr lang="en-US" sz="3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сума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відомостей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що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характеризують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можливе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зараження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механізм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і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шляхи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передачі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інфекції</a:t>
            </a:r>
            <a:endParaRPr/>
          </a:p>
        </p:txBody>
      </p:sp>
      <p:pic>
        <p:nvPicPr>
          <p:cNvPr id="353" name="Google Shape;353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012" y="3657600"/>
            <a:ext cx="4468862" cy="305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2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•	</a:t>
            </a: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мікроскопічний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;</a:t>
            </a:r>
            <a:endParaRPr b="1"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•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	</a:t>
            </a: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бактеріологічний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(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посів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крові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випорожнень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сечі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мокротиння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інших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рідин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організму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штучні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поживні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середовища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у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культури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клітин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або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тканин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для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виявлення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бактерійних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збудників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);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•	</a:t>
            </a: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вірусологічний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посів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курячий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ембріон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у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культури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клітин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або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тканин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);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•	</a:t>
            </a: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біологічний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(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уведення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в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організм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лабораторних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тварин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різних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рідин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від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хворого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з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метою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спричинити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в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них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розвиток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інфекції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виділити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збудника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у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великііі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кількості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ДІЯ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ідентифікації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вивчення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властивостей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);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3"/>
          <p:cNvSpPr txBox="1">
            <a:spLocks noGrp="1"/>
          </p:cNvSpPr>
          <p:nvPr>
            <p:ph type="title"/>
          </p:nvPr>
        </p:nvSpPr>
        <p:spPr>
          <a:xfrm>
            <a:off x="1403350" y="188912"/>
            <a:ext cx="749935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</a:pPr>
            <a:r>
              <a:rPr lang="en-US" sz="3200" b="1" i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Основні симптоми інфекційних хвороб:</a:t>
            </a:r>
            <a:endParaRPr/>
          </a:p>
        </p:txBody>
      </p:sp>
      <p:sp>
        <p:nvSpPr>
          <p:cNvPr id="365" name="Google Shape;365;p53"/>
          <p:cNvSpPr txBox="1">
            <a:spLocks noGrp="1"/>
          </p:cNvSpPr>
          <p:nvPr>
            <p:ph type="body" idx="1"/>
          </p:nvPr>
        </p:nvSpPr>
        <p:spPr>
          <a:xfrm>
            <a:off x="1331912" y="1052512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uk-UA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32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Гарячка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uk-UA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 </a:t>
            </a:r>
            <a:r>
              <a:rPr lang="en-US" sz="32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Висипка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uk-UA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32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Пронос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uk-UA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 </a:t>
            </a:r>
            <a:r>
              <a:rPr lang="en-US" sz="32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Респіраторний</a:t>
            </a:r>
            <a:r>
              <a:rPr lang="en-US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синдром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uk-UA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32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Жовтяниця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uk-UA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32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Менінгеальні</a:t>
            </a:r>
            <a:r>
              <a:rPr lang="en-US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явища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uk-UA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32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Лімфаденопатія</a:t>
            </a:r>
            <a:r>
              <a:rPr lang="en-US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та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4"/>
          <p:cNvSpPr txBox="1">
            <a:spLocks noGrp="1"/>
          </p:cNvSpPr>
          <p:nvPr>
            <p:ph type="title"/>
          </p:nvPr>
        </p:nvSpPr>
        <p:spPr>
          <a:xfrm>
            <a:off x="1167814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</a:pPr>
            <a:r>
              <a:rPr lang="en-US" sz="3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ДОГЛЯД ЗА ІНФЕКЦІЙНИМ ХВОРИМ</a:t>
            </a:r>
            <a:endParaRPr sz="3200"/>
          </a:p>
        </p:txBody>
      </p:sp>
      <p:sp>
        <p:nvSpPr>
          <p:cNvPr id="371" name="Google Shape;371;p54"/>
          <p:cNvSpPr txBox="1">
            <a:spLocks noGrp="1"/>
          </p:cNvSpPr>
          <p:nvPr>
            <p:ph type="body" idx="1"/>
          </p:nvPr>
        </p:nvSpPr>
        <p:spPr>
          <a:xfrm>
            <a:off x="1042987" y="1196975"/>
            <a:ext cx="7921625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uk-UA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24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Госпіталізація</a:t>
            </a:r>
            <a:r>
              <a:rPr lang="en-US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суворо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нозологією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краще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–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серотипом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збудника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uk-UA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24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Суворе</a:t>
            </a:r>
            <a:r>
              <a:rPr lang="en-US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дотримання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протиепідемічного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режиму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uk-UA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24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Стеження</a:t>
            </a:r>
            <a:r>
              <a:rPr lang="en-US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станом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хворого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температурою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тіла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фізіологічними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відправленнями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сном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появою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нових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ознак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хвороби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uk-UA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24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Чітке</a:t>
            </a:r>
            <a:r>
              <a:rPr lang="en-US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виконання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лікарських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призначень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uk-UA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24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Надання</a:t>
            </a:r>
            <a:r>
              <a:rPr lang="en-US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невідкладної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допомоги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хворому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прибуття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лікаря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uk-UA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24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Контроль</a:t>
            </a:r>
            <a:r>
              <a:rPr lang="en-US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дотримання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хворим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призначеної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дієти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і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режиму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uk-UA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24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Годування</a:t>
            </a:r>
            <a:r>
              <a:rPr lang="en-US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тяжко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хворих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uk-UA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24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Гігієнічний</a:t>
            </a:r>
            <a:r>
              <a:rPr lang="en-US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догляд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5"/>
          <p:cNvSpPr txBox="1">
            <a:spLocks noGrp="1"/>
          </p:cNvSpPr>
          <p:nvPr>
            <p:ph type="title"/>
          </p:nvPr>
        </p:nvSpPr>
        <p:spPr>
          <a:xfrm>
            <a:off x="1055077" y="274637"/>
            <a:ext cx="787937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None/>
            </a:pP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Хвороби</a:t>
            </a:r>
            <a:r>
              <a:rPr lang="en-US" sz="3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фекально-орального</a:t>
            </a:r>
            <a:r>
              <a:rPr lang="en-US" sz="3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механізму</a:t>
            </a:r>
            <a:r>
              <a:rPr lang="en-US" sz="3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передачі</a:t>
            </a:r>
            <a:endParaRPr sz="3200" b="1"/>
          </a:p>
        </p:txBody>
      </p:sp>
      <p:sp>
        <p:nvSpPr>
          <p:cNvPr id="377" name="Google Shape;377;p55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12001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78" name="Google Shape;378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084" y="1322362"/>
            <a:ext cx="8750104" cy="5303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6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rgbClr val="572314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4" name="Google Shape;384;p56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12001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85" name="Google Shape;385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489" y="211015"/>
            <a:ext cx="8665699" cy="6443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7"/>
          <p:cNvSpPr txBox="1">
            <a:spLocks noGrp="1"/>
          </p:cNvSpPr>
          <p:nvPr>
            <p:ph type="title"/>
          </p:nvPr>
        </p:nvSpPr>
        <p:spPr>
          <a:xfrm>
            <a:off x="1055076" y="168812"/>
            <a:ext cx="7847623" cy="115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None/>
            </a:pP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До</a:t>
            </a:r>
            <a:r>
              <a:rPr lang="en-US" sz="3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кишкових</a:t>
            </a:r>
            <a:r>
              <a:rPr lang="en-US" sz="3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інфекцій</a:t>
            </a:r>
            <a:r>
              <a:rPr lang="en-US" sz="3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відноситься</a:t>
            </a:r>
            <a:r>
              <a:rPr lang="en-US" sz="3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br>
              <a:rPr lang="en-US" sz="3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більше</a:t>
            </a:r>
            <a:r>
              <a:rPr lang="en-US" sz="3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25% </a:t>
            </a: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всіх</a:t>
            </a:r>
            <a:r>
              <a:rPr lang="en-US" sz="3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заразних</a:t>
            </a:r>
            <a:r>
              <a:rPr lang="en-US" sz="3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захворювань</a:t>
            </a:r>
            <a:r>
              <a:rPr lang="en-US" sz="3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людей</a:t>
            </a:r>
            <a:r>
              <a:rPr lang="en-US" sz="3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sz="3200" b="1"/>
          </a:p>
        </p:txBody>
      </p:sp>
      <p:sp>
        <p:nvSpPr>
          <p:cNvPr id="391" name="Google Shape;391;p57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uk-UA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32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дизентерія</a:t>
            </a:r>
            <a:r>
              <a:rPr lang="en-US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uk-UA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32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холера</a:t>
            </a:r>
            <a:r>
              <a:rPr lang="en-US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uk-UA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32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сальмонельоз</a:t>
            </a:r>
            <a:r>
              <a:rPr lang="en-US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uk-UA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32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черевний</a:t>
            </a:r>
            <a:r>
              <a:rPr lang="en-US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тиф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і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паратифи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А і В 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uk-UA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32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ботулізм</a:t>
            </a:r>
            <a:r>
              <a:rPr lang="en-US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uk-UA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32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харчова</a:t>
            </a:r>
            <a:r>
              <a:rPr lang="en-US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токсикоінфекція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</a:pPr>
            <a:r>
              <a:rPr lang="en-US" sz="2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Левенгук , Антоні ван ( </a:t>
            </a:r>
            <a:r>
              <a:rPr lang="en-US"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Leeuwenhoek , Antoni van </a:t>
            </a:r>
            <a:r>
              <a:rPr lang="en-US" sz="2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</a:t>
            </a:r>
            <a:r>
              <a:rPr lang="en-US" sz="25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632-1723 ) , </a:t>
            </a:r>
            <a:r>
              <a:rPr lang="en-US" sz="2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нідерландський натураліст . Народився 24 жовтня 1632 в Делфті . Працював у мануфактурної крамниці в Амстердамі. Повернувшись в Делфт , у вільний час займався шліфуванням лінз. Всього за своє життя Левенгук виготовив близько 250 лінз , досягнувши 300 - кратного збільшення. Стежачи за рухом крові по капілярах , показав , що капіляри пов'язують артерії та вени. Вперше спостерігав еритроцити і виявив , що у птахів , риб і жаб вони мають овальну форму , а у людини та інших ссавців - дисковидную . </a:t>
            </a:r>
            <a:endParaRPr/>
          </a:p>
          <a:p>
            <a:pPr marL="365125" marR="0" lvl="0" indent="-28257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</a:pPr>
            <a:r>
              <a:rPr lang="en-US" sz="2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У 1680 став членом Королівського товариства .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8"/>
          <p:cNvSpPr txBox="1">
            <a:spLocks noGrp="1"/>
          </p:cNvSpPr>
          <p:nvPr>
            <p:ph type="title"/>
          </p:nvPr>
        </p:nvSpPr>
        <p:spPr>
          <a:xfrm>
            <a:off x="1097280" y="274637"/>
            <a:ext cx="783717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orbel"/>
              <a:buNone/>
            </a:pP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Загальні</a:t>
            </a:r>
            <a:r>
              <a:rPr lang="en-US" sz="3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ознаки</a:t>
            </a:r>
            <a:r>
              <a:rPr lang="en-US" sz="3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інфекцій</a:t>
            </a:r>
            <a:r>
              <a:rPr lang="en-US" sz="3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що</a:t>
            </a:r>
            <a:r>
              <a:rPr lang="en-US" sz="3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передаються</a:t>
            </a:r>
            <a:r>
              <a:rPr lang="en-US" sz="3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фекально-оральним</a:t>
            </a:r>
            <a:r>
              <a:rPr lang="en-US" sz="3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шляхом</a:t>
            </a:r>
            <a:endParaRPr sz="3200" b="1"/>
          </a:p>
        </p:txBody>
      </p:sp>
      <p:sp>
        <p:nvSpPr>
          <p:cNvPr id="397" name="Google Shape;397;p58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uk-UA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32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лихоманка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uk-UA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симптоми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загальної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інтоксикації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ураження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шлунково-кишкового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тракту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у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вигляді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гастро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-,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ентеро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-,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коліту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окремо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або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їх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поєднання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uk-UA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32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ураження</a:t>
            </a:r>
            <a:r>
              <a:rPr lang="en-US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деяких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систем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і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органів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нервової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системи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-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при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ботулізмі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лімфатичних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утворень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кишечника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гепатоспленомегалією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висипаннями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-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при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черевному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тифі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 .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9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</a:pPr>
            <a:r>
              <a:rPr lang="en-US" sz="36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Критерії</a:t>
            </a:r>
            <a:r>
              <a:rPr lang="en-US" sz="36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6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тяжкості</a:t>
            </a:r>
            <a:r>
              <a:rPr lang="en-US" sz="36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6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гострих</a:t>
            </a:r>
            <a:r>
              <a:rPr lang="en-US" sz="36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6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кишечних</a:t>
            </a:r>
            <a:r>
              <a:rPr lang="en-US" sz="36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6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інфекцій</a:t>
            </a:r>
            <a:endParaRPr sz="3600" b="1"/>
          </a:p>
        </p:txBody>
      </p:sp>
      <p:sp>
        <p:nvSpPr>
          <p:cNvPr id="403" name="Google Shape;403;p59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Інтоксикація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(в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т.ч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лихоманка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-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субфебрильна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фебрильна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висока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 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en-US" sz="3200" b="1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Блювота</a:t>
            </a:r>
            <a:r>
              <a:rPr lang="en-US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</a:t>
            </a:r>
            <a:r>
              <a:rPr lang="en-US" sz="32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одноразова</a:t>
            </a:r>
            <a:r>
              <a:rPr lang="en-US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32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повторна</a:t>
            </a:r>
            <a:r>
              <a:rPr lang="en-US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32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неприборкана</a:t>
            </a:r>
            <a:r>
              <a:rPr lang="en-US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 </a:t>
            </a:r>
            <a:endParaRPr smtClean="0"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en-US" sz="3200" b="1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Пронос</a:t>
            </a:r>
            <a:r>
              <a:rPr lang="en-US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частота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до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10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раз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11-20,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більше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20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разів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добу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 і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характер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випорожнень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наявність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патологічних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домішок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-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слизу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крові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 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Дегідратація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(I-IV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ступеня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0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8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</a:pPr>
            <a:r>
              <a:rPr lang="en-US" sz="36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Харчові</a:t>
            </a:r>
            <a:r>
              <a:rPr lang="en-US" sz="36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6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токсикоінфекції</a:t>
            </a:r>
            <a:endParaRPr sz="3600" b="1"/>
          </a:p>
        </p:txBody>
      </p:sp>
      <p:sp>
        <p:nvSpPr>
          <p:cNvPr id="409" name="Google Shape;409;p60"/>
          <p:cNvSpPr txBox="1">
            <a:spLocks noGrp="1"/>
          </p:cNvSpPr>
          <p:nvPr>
            <p:ph type="body" idx="1"/>
          </p:nvPr>
        </p:nvSpPr>
        <p:spPr>
          <a:xfrm>
            <a:off x="1042987" y="1196975"/>
            <a:ext cx="7891462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25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Захворювання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безпосередньо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пов'язані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з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їжею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поділяються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: </a:t>
            </a:r>
            <a:endParaRPr/>
          </a:p>
          <a:p>
            <a:pPr marL="82550" marR="0" lvl="0" indent="-142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None/>
            </a:pPr>
            <a:r>
              <a:rPr lang="uk-UA" sz="28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28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Харчові</a:t>
            </a:r>
            <a:r>
              <a:rPr lang="en-US" sz="28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отруєння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гриби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наявність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певних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хімічних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речовин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 </a:t>
            </a:r>
            <a:endParaRPr/>
          </a:p>
          <a:p>
            <a:pPr marL="82550" marR="0" lvl="0" indent="-142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None/>
            </a:pPr>
            <a:r>
              <a:rPr lang="uk-UA" sz="28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28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Харчові</a:t>
            </a:r>
            <a:r>
              <a:rPr lang="en-US" sz="28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інтоксикації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-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ботулізм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мікотоксикози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  <a:p>
            <a:pPr marL="82550" marR="0" lvl="0" indent="-142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None/>
            </a:pPr>
            <a:r>
              <a:rPr lang="uk-UA" sz="2800" dirty="0" smtClean="0">
                <a:latin typeface="Corbel"/>
                <a:ea typeface="Corbel"/>
                <a:cs typeface="Corbel"/>
                <a:sym typeface="Corbel"/>
              </a:rPr>
              <a:t>    </a:t>
            </a:r>
            <a:r>
              <a:rPr lang="en-US" sz="28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харчові</a:t>
            </a:r>
            <a:r>
              <a:rPr lang="en-US" sz="28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токсикоінфекції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  <a:p>
            <a:pPr marL="82550" marR="0" lvl="0" indent="-142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None/>
            </a:pPr>
            <a:r>
              <a:rPr lang="uk-UA" sz="28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</a:t>
            </a:r>
            <a:r>
              <a:rPr lang="en-US" sz="28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Епідеміологічні</a:t>
            </a:r>
            <a:r>
              <a:rPr lang="en-US" sz="28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критерії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діагнозу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  <a:p>
            <a:pPr marL="82550" marR="0" lvl="0" indent="-142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None/>
            </a:pPr>
            <a:r>
              <a:rPr lang="uk-UA" sz="28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28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Груповий</a:t>
            </a:r>
            <a:r>
              <a:rPr lang="en-US" sz="28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характер</a:t>
            </a:r>
            <a:r>
              <a:rPr lang="en-US" sz="28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захворювань</a:t>
            </a:r>
            <a:r>
              <a:rPr lang="en-US" sz="28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</a:t>
            </a:r>
            <a:r>
              <a:rPr lang="en-US" sz="28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спалах</a:t>
            </a:r>
            <a:r>
              <a:rPr lang="en-US" sz="28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 </a:t>
            </a:r>
            <a:endParaRPr smtClean="0"/>
          </a:p>
          <a:p>
            <a:pPr marL="82550" marR="0" lvl="0" indent="-142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None/>
            </a:pPr>
            <a:r>
              <a:rPr lang="uk-UA" sz="28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</a:t>
            </a:r>
            <a:r>
              <a:rPr lang="en-US" sz="28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Вживання</a:t>
            </a:r>
            <a:r>
              <a:rPr lang="en-US" sz="28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недоброякісної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або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сумнівної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якості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їжі</a:t>
            </a:r>
            <a:endParaRPr/>
          </a:p>
          <a:p>
            <a:pPr marL="365125" marR="0" lvl="0" indent="-1403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1"/>
          <p:cNvSpPr txBox="1">
            <a:spLocks noGrp="1"/>
          </p:cNvSpPr>
          <p:nvPr>
            <p:ph type="body" idx="1"/>
          </p:nvPr>
        </p:nvSpPr>
        <p:spPr>
          <a:xfrm>
            <a:off x="900112" y="188912"/>
            <a:ext cx="7920037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en-US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Інкубаційний</a:t>
            </a:r>
            <a:r>
              <a:rPr lang="en-US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період</a:t>
            </a:r>
            <a:r>
              <a:rPr lang="en-US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від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30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хв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12-24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год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Симптоми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хвороби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виникають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раптово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і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швидко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наростають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: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uk-UA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 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загальна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інтоксикація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познабливание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лихоманка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) ,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uk-UA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24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нудота</a:t>
            </a:r>
            <a:r>
              <a:rPr lang="en-US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uk-UA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24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багаторазова</a:t>
            </a:r>
            <a:r>
              <a:rPr lang="en-US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блювота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uk-UA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24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болі</a:t>
            </a:r>
            <a:r>
              <a:rPr lang="en-US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животі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частіше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в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епігастрії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і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навколо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пупка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uk-UA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</a:t>
            </a:r>
            <a:r>
              <a:rPr lang="en-US" sz="24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пронос</a:t>
            </a:r>
            <a:r>
              <a:rPr lang="en-US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(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випорожнення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рідкі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або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водянисті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смердючі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10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разів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добу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іноді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з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домішкою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слизу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) .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en-US" sz="24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При</a:t>
            </a:r>
            <a:r>
              <a:rPr lang="en-US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стафілококової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токсикозі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-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головний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біль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нудота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нестримне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блювання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сильні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різі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в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верхній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половині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живота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швидкий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розвиток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симптомів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зневоднення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Проносу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може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не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бути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Гарячка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невисока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. У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важких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випадках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-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ціаноз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судоми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колапс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2"/>
          <p:cNvSpPr txBox="1">
            <a:spLocks noGrp="1"/>
          </p:cNvSpPr>
          <p:nvPr>
            <p:ph type="title"/>
          </p:nvPr>
        </p:nvSpPr>
        <p:spPr>
          <a:xfrm>
            <a:off x="1403350" y="333375"/>
            <a:ext cx="7499350" cy="71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None/>
            </a:pP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Клініка</a:t>
            </a:r>
            <a:r>
              <a:rPr lang="en-US" sz="3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сальмонельозу</a:t>
            </a:r>
            <a:endParaRPr sz="3200" b="1"/>
          </a:p>
        </p:txBody>
      </p:sp>
      <p:sp>
        <p:nvSpPr>
          <p:cNvPr id="420" name="Google Shape;420;p62"/>
          <p:cNvSpPr txBox="1">
            <a:spLocks noGrp="1"/>
          </p:cNvSpPr>
          <p:nvPr>
            <p:ph type="body" idx="1"/>
          </p:nvPr>
        </p:nvSpPr>
        <p:spPr>
          <a:xfrm>
            <a:off x="1042987" y="1052512"/>
            <a:ext cx="7891462" cy="5195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25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lang="en-US" sz="2000" b="1" i="0" u="sng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Гастроінтестинальна</a:t>
            </a:r>
            <a:r>
              <a:rPr lang="en-US" sz="2000" b="1" i="0" u="sng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1" i="0" u="sng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форма</a:t>
            </a:r>
            <a:r>
              <a:rPr lang="en-US" sz="2000" b="1" i="0" u="sng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гострий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початок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виражена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інтоксикація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висока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гарячка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головний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біль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загальна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слабкість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озноб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міалгії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) ,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нудота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блювота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болі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в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животі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 "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сальмонельозний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трикутник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" ) ,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пронос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кал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рідкий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смердючий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у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вигляді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"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болотної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твані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"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або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"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жаб'ячої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ікри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" ) ,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можливі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різні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ступені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дегідратації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 І-І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V ) , herpes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labialis</a:t>
            </a:r>
            <a:endParaRPr/>
          </a:p>
          <a:p>
            <a:pPr marL="8255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lang="en-US" sz="2000" b="1" i="0" u="sng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Генералізована</a:t>
            </a:r>
            <a:r>
              <a:rPr lang="en-US" sz="2000" b="1" i="0" u="sng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1" i="0" u="sng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форма</a:t>
            </a:r>
            <a:r>
              <a:rPr lang="en-US" sz="2000" b="1" i="0" u="sng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:</a:t>
            </a:r>
            <a:endParaRPr/>
          </a:p>
          <a:p>
            <a:pPr marL="82550" marR="0" lvl="0" indent="-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uk-UA" sz="20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тифоподібний</a:t>
            </a:r>
            <a:r>
              <a:rPr lang="en-US" sz="20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варіант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-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гострий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початок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озноб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підвищення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температури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тіла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гастроентерит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далі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-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наростання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інтоксикації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гарячка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тривала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гепатоспленомегалія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здуття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живота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висипання</a:t>
            </a:r>
            <a:endParaRPr/>
          </a:p>
          <a:p>
            <a:pPr marL="82550" marR="0" lvl="0" indent="-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uk-UA" sz="20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септико</a:t>
            </a:r>
            <a:r>
              <a:rPr lang="en-US" sz="20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піеміческіе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варіант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-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клініка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сепсису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септичний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ендокардит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холецистохолангит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гломерулонефрит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гнійний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менінгіт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</a:t>
            </a:r>
            <a:endParaRPr/>
          </a:p>
          <a:p>
            <a:pPr marL="82550" marR="0" lvl="0" indent="-101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uk-UA" sz="20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Бактеріоносійство</a:t>
            </a:r>
            <a:r>
              <a:rPr lang="en-US" sz="20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транзиторне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гостре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хронічне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67"/>
          <p:cNvSpPr txBox="1">
            <a:spLocks noGrp="1"/>
          </p:cNvSpPr>
          <p:nvPr>
            <p:ph type="title"/>
          </p:nvPr>
        </p:nvSpPr>
        <p:spPr>
          <a:xfrm>
            <a:off x="914400" y="188912"/>
            <a:ext cx="7751298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3200"/>
              <a:buFont typeface="Corbel"/>
              <a:buNone/>
            </a:pPr>
            <a:r>
              <a:rPr lang="en-US" sz="3200" b="1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Ботулізм</a:t>
            </a:r>
            <a:r>
              <a:rPr lang="en-US" sz="3200" b="0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(</a:t>
            </a:r>
            <a:r>
              <a:rPr lang="en-US" sz="3200" b="0" i="0" u="none" dirty="0" err="1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botulismus</a:t>
            </a:r>
            <a:r>
              <a:rPr lang="en-US" sz="3200" b="0" i="0" u="none" dirty="0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: </a:t>
            </a:r>
            <a:r>
              <a:rPr lang="en-US" sz="3200" b="0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від</a:t>
            </a:r>
            <a:r>
              <a:rPr lang="en-US" sz="3200" b="0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лат</a:t>
            </a:r>
            <a:r>
              <a:rPr lang="en-US" sz="3200" b="0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r>
              <a:rPr lang="en-US" sz="3200" b="0" i="0" u="none" dirty="0" err="1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hotulus</a:t>
            </a:r>
            <a:r>
              <a:rPr lang="en-US" sz="3200" b="0" i="0" u="none" dirty="0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 — </a:t>
            </a:r>
            <a:r>
              <a:rPr lang="en-US" sz="3200" b="0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ковбаса</a:t>
            </a:r>
            <a:r>
              <a:rPr lang="en-US" sz="3200" b="0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)</a:t>
            </a:r>
            <a:endParaRPr/>
          </a:p>
        </p:txBody>
      </p:sp>
      <p:sp>
        <p:nvSpPr>
          <p:cNvPr id="453" name="Google Shape;453;p67"/>
          <p:cNvSpPr txBox="1">
            <a:spLocks noGrp="1"/>
          </p:cNvSpPr>
          <p:nvPr>
            <p:ph type="body" idx="1"/>
          </p:nvPr>
        </p:nvSpPr>
        <p:spPr>
          <a:xfrm>
            <a:off x="827087" y="896937"/>
            <a:ext cx="8316912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uk-UA" dirty="0" smtClean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uk-UA" sz="2800" dirty="0" smtClean="0">
                <a:latin typeface="Corbel"/>
                <a:ea typeface="Corbel"/>
                <a:cs typeface="Corbel"/>
                <a:sym typeface="Corbel"/>
              </a:rPr>
              <a:t>-</a:t>
            </a:r>
            <a:r>
              <a:rPr lang="en-US" sz="28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це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гостре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токсико-інфекційне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захворювання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спричинюване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переважно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дією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токсину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Clostridium </a:t>
            </a:r>
            <a:r>
              <a:rPr lang="en-US" sz="2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botulinum</a:t>
            </a:r>
            <a:r>
              <a:rPr lang="en-US" sz="2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яке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характеризується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перш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все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міоплегією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та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офтальмоплегією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парезом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кишок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вегетативними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розладами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при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тяжкому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перебігу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—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бульбарним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синдромом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тощо</a:t>
            </a:r>
            <a:endParaRPr sz="2800"/>
          </a:p>
        </p:txBody>
      </p:sp>
      <p:pic>
        <p:nvPicPr>
          <p:cNvPr id="454" name="Google Shape;454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6234" y="3699804"/>
            <a:ext cx="3657600" cy="2771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0165" y="3742006"/>
            <a:ext cx="4009293" cy="2813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3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78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Corbel"/>
              <a:buNone/>
            </a:pPr>
            <a:r>
              <a:rPr lang="en-US" sz="3200" b="1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Клініка</a:t>
            </a:r>
            <a:r>
              <a:rPr lang="en-US" sz="3200" b="1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ботулізму</a:t>
            </a:r>
            <a:endParaRPr sz="3200" b="1"/>
          </a:p>
        </p:txBody>
      </p:sp>
      <p:sp>
        <p:nvSpPr>
          <p:cNvPr id="426" name="Google Shape;426;p63"/>
          <p:cNvSpPr txBox="1">
            <a:spLocks noGrp="1"/>
          </p:cNvSpPr>
          <p:nvPr>
            <p:ph type="body" idx="1"/>
          </p:nvPr>
        </p:nvSpPr>
        <p:spPr>
          <a:xfrm>
            <a:off x="407963" y="970671"/>
            <a:ext cx="8553157" cy="4969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Інкубаційний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період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-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від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декількох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годин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10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днів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uk-UA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24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диспепсичний</a:t>
            </a:r>
            <a:r>
              <a:rPr lang="en-US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синдром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en-US" sz="2400" b="1" i="0" u="sng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Неврологічні</a:t>
            </a:r>
            <a:r>
              <a:rPr lang="en-US" sz="2400" b="1" i="0" u="sng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1" i="0" u="sng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порушення</a:t>
            </a:r>
            <a:r>
              <a:rPr lang="en-US" sz="2400" b="1" i="0" u="sng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: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uk-UA" sz="2400" b="0" i="0" u="sng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2400" b="0" i="0" u="sng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розлади</a:t>
            </a:r>
            <a:r>
              <a:rPr lang="en-US" sz="2400" b="0" i="0" u="sng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sng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зору</a:t>
            </a:r>
            <a:r>
              <a:rPr lang="en-US" sz="2400" b="0" i="0" u="sng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: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зниження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гостроти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"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туман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"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або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"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сітка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"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перед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очима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диплопія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погіршення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акомодації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ністагм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мідріаз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анізокорія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страбізм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птоз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;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uk-UA" sz="2400" b="0" i="0" u="sng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2400" b="0" i="0" u="sng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порушення</a:t>
            </a:r>
            <a:r>
              <a:rPr lang="en-US" sz="2400" b="0" i="0" u="sng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sng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ковтання</a:t>
            </a:r>
            <a:r>
              <a:rPr lang="en-US" sz="2400" b="0" i="0" u="sng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: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неможливість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ковтати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тверду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їжу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поперхіваніе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виливання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рідини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через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ніс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;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uk-UA" sz="2400" b="0" i="0" u="sng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2400" b="0" i="0" u="sng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розлади</a:t>
            </a:r>
            <a:r>
              <a:rPr lang="en-US" sz="2400" b="0" i="0" u="sng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sng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мови</a:t>
            </a:r>
            <a:r>
              <a:rPr lang="en-US" sz="2400" b="0" i="0" u="sng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: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гугнявість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голосу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хриплість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афонія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;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uk-UA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 </a:t>
            </a:r>
            <a:r>
              <a:rPr lang="en-US" sz="24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вегетативні</a:t>
            </a:r>
            <a:r>
              <a:rPr lang="en-US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розлади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-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сухість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у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роті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зменшення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виділення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слини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запори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затримка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сечовипускання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en-US" sz="2400" b="1" i="0" u="sng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Ускладнення</a:t>
            </a:r>
            <a:r>
              <a:rPr lang="en-US" sz="2400" b="1" i="0" u="sng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пневмонія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інфекційно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-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токсичний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міокардит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раптова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зупинка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серця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і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дихання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динамічна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кишкова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непрохідність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парези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паралічі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4"/>
          <p:cNvSpPr txBox="1">
            <a:spLocks noGrp="1"/>
          </p:cNvSpPr>
          <p:nvPr>
            <p:ph type="title"/>
          </p:nvPr>
        </p:nvSpPr>
        <p:spPr>
          <a:xfrm>
            <a:off x="1476375" y="260350"/>
            <a:ext cx="749935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None/>
            </a:pP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Лікування</a:t>
            </a:r>
            <a:r>
              <a:rPr lang="en-US" sz="3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гострих</a:t>
            </a:r>
            <a:r>
              <a:rPr lang="en-US" sz="3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кишечних</a:t>
            </a:r>
            <a:r>
              <a:rPr lang="en-US" sz="3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інфекцій</a:t>
            </a:r>
            <a:endParaRPr sz="3200" b="1"/>
          </a:p>
        </p:txBody>
      </p:sp>
      <p:sp>
        <p:nvSpPr>
          <p:cNvPr id="432" name="Google Shape;432;p64"/>
          <p:cNvSpPr txBox="1">
            <a:spLocks noGrp="1"/>
          </p:cNvSpPr>
          <p:nvPr>
            <p:ph type="body" idx="1"/>
          </p:nvPr>
        </p:nvSpPr>
        <p:spPr>
          <a:xfrm>
            <a:off x="395287" y="908050"/>
            <a:ext cx="8539162" cy="540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US" sz="2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Режим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-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відповідно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ступеня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тяжкості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хвороби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при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черевному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тифі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-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суворий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постільний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до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6 - 7 -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го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дня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нормальної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температури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US" sz="2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Дієта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-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стіл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4 , 4б (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механічне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і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хімічне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щадіння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виняток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свежомолочні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продукти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)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US" sz="2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Етіотропні</a:t>
            </a:r>
            <a:r>
              <a:rPr lang="en-US" sz="2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засоби</a:t>
            </a:r>
            <a:r>
              <a:rPr lang="en-US" sz="2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(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при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черевному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тифі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–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аньтбіотики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нітрофурани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сульфаніламіди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;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при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ботулізмі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-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антибіотики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;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при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сальмонельозі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-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бактеріофаг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фторхінолони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; ХТІ -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без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антибактеріальних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препаратів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US" sz="2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Специфічні</a:t>
            </a:r>
            <a:r>
              <a:rPr lang="en-US" sz="2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засоби</a:t>
            </a:r>
            <a:r>
              <a:rPr lang="en-US" sz="2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(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протиботулінічна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сироватка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відповідного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типу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бактеріофаги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)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US" sz="2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Патогенетична</a:t>
            </a:r>
            <a:r>
              <a:rPr lang="en-US" sz="2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терапія</a:t>
            </a:r>
            <a:r>
              <a:rPr lang="en-US" sz="2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(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при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ХТІ ,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ботулізмі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сальмонельозі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-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промивання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шлунка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і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кишечника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ентеросорбенти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дезинтоксикация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регидратация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-і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пребіотики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вітаміни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ферменти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імуномодулятори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)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US" sz="2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лікування</a:t>
            </a:r>
            <a:r>
              <a:rPr lang="en-US" sz="2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ускладнень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5"/>
          <p:cNvSpPr txBox="1">
            <a:spLocks noGrp="1"/>
          </p:cNvSpPr>
          <p:nvPr>
            <p:ph type="title"/>
          </p:nvPr>
        </p:nvSpPr>
        <p:spPr>
          <a:xfrm>
            <a:off x="1258887" y="620712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2400"/>
              <a:buFont typeface="Corbel"/>
              <a:buNone/>
            </a:pPr>
            <a:r>
              <a:rPr lang="uk-UA" sz="2400" b="1" i="0" u="none" dirty="0" smtClean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uk-UA" sz="2400" b="1" i="0" u="none" dirty="0" smtClean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uk-UA" sz="2400" b="1" dirty="0" smtClean="0"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uk-UA" sz="2400" b="1" dirty="0" smtClean="0">
                <a:latin typeface="Corbel"/>
                <a:ea typeface="Corbel"/>
                <a:cs typeface="Corbel"/>
                <a:sym typeface="Corbel"/>
              </a:rPr>
            </a:br>
            <a:r>
              <a:rPr lang="en-US" sz="3200" b="1" i="0" u="none" dirty="0" err="1" smtClean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Гепатити</a:t>
            </a:r>
            <a:r>
              <a:rPr lang="en-US" sz="3200" b="1" i="0" u="none" dirty="0" smtClean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А</a:t>
            </a:r>
            <a:r>
              <a:rPr lang="uk-UA" sz="2400" b="1" i="0" u="none" dirty="0" smtClean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uk-UA" sz="2400" b="1" i="0" u="none" dirty="0" smtClean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2400" b="0" i="0" u="none" dirty="0" smtClean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2400" b="0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антропонозное</a:t>
            </a:r>
            <a:r>
              <a:rPr lang="en-US" sz="2400" b="0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вірусне</a:t>
            </a:r>
            <a:r>
              <a:rPr lang="en-US" sz="2400" b="0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інфекційне</a:t>
            </a:r>
            <a:r>
              <a:rPr lang="en-US" sz="2400" b="0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захворювання</a:t>
            </a:r>
            <a:r>
              <a:rPr lang="en-US" sz="2400" b="0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з </a:t>
            </a:r>
            <a:r>
              <a:rPr lang="en-US" sz="2400" b="0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фекально</a:t>
            </a:r>
            <a:r>
              <a:rPr lang="en-US" sz="2400" b="0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-</a:t>
            </a:r>
            <a:r>
              <a:rPr lang="en-US" sz="2400" b="0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оральним</a:t>
            </a:r>
            <a:r>
              <a:rPr lang="en-US" sz="2400" b="0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механізмом</a:t>
            </a:r>
            <a:r>
              <a:rPr lang="en-US" sz="2400" b="0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передачі</a:t>
            </a:r>
            <a:r>
              <a:rPr lang="en-US" sz="2400" b="0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збудника</a:t>
            </a:r>
            <a:r>
              <a:rPr lang="en-US" sz="2400" b="0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r>
              <a:rPr lang="en-US" sz="2400" b="0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Характеризується</a:t>
            </a:r>
            <a:r>
              <a:rPr lang="en-US" sz="2400" b="0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переважним</a:t>
            </a:r>
            <a:r>
              <a:rPr lang="en-US" sz="2400" b="0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ураженням</a:t>
            </a:r>
            <a:r>
              <a:rPr lang="en-US" sz="2400" b="0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печінки</a:t>
            </a:r>
            <a:r>
              <a:rPr lang="en-US" sz="2400" b="0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і </a:t>
            </a:r>
            <a:r>
              <a:rPr lang="en-US" sz="2400" b="0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проявляється</a:t>
            </a:r>
            <a:r>
              <a:rPr lang="en-US" sz="2400" b="0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інтоксикацією</a:t>
            </a:r>
            <a:r>
              <a:rPr lang="en-US" sz="2400" b="0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, </a:t>
            </a:r>
            <a:r>
              <a:rPr lang="en-US" sz="2400" b="0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іноді</a:t>
            </a:r>
            <a:r>
              <a:rPr lang="en-US" sz="2400" b="0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жовтяницею</a:t>
            </a:r>
            <a:r>
              <a:rPr lang="en-US" sz="2400" b="0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br>
              <a:rPr lang="en-US" sz="2400" b="0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</a:br>
            <a:endParaRPr/>
          </a:p>
        </p:txBody>
      </p:sp>
      <p:sp>
        <p:nvSpPr>
          <p:cNvPr id="438" name="Google Shape;438;p65"/>
          <p:cNvSpPr txBox="1">
            <a:spLocks noGrp="1"/>
          </p:cNvSpPr>
          <p:nvPr>
            <p:ph type="body" idx="1"/>
          </p:nvPr>
        </p:nvSpPr>
        <p:spPr>
          <a:xfrm>
            <a:off x="971550" y="2138288"/>
            <a:ext cx="7962900" cy="411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25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82550" marR="0" lvl="0" indent="-1219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Інкубаційний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період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від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7 </a:t>
            </a: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до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50 </a:t>
            </a: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днів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частіше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15-30 </a:t>
            </a: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днів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/>
          </a:p>
          <a:p>
            <a:pPr marL="82550" marR="0" lvl="0" indent="-1219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Госпіталізація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: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всі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клінічні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форми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захворювання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, а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також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особи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з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підозрою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захворювання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/>
          </a:p>
          <a:p>
            <a:pPr marL="82550" marR="0" lvl="0" indent="-1219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Ізоляція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контактних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-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не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проводиться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/>
          </a:p>
          <a:p>
            <a:pPr marL="82550" marR="0" lvl="0" indent="-1219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Заходи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у </a:t>
            </a: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вогнищі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інфекції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:</a:t>
            </a:r>
            <a:endParaRPr/>
          </a:p>
          <a:p>
            <a:pPr marL="82550" marR="0" lvl="0" indent="-1219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Поточна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дезінфекція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проводиться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.</a:t>
            </a:r>
            <a:endParaRPr/>
          </a:p>
          <a:p>
            <a:pPr marL="82550" marR="0" lvl="0" indent="-1219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Заключна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дезінфекція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-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проводиться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.</a:t>
            </a:r>
            <a:endParaRPr/>
          </a:p>
        </p:txBody>
      </p:sp>
      <p:pic>
        <p:nvPicPr>
          <p:cNvPr id="439" name="Google Shape;439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6687" y="3940175"/>
            <a:ext cx="2627312" cy="2859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6"/>
          <p:cNvSpPr txBox="1">
            <a:spLocks noGrp="1"/>
          </p:cNvSpPr>
          <p:nvPr>
            <p:ph type="title"/>
          </p:nvPr>
        </p:nvSpPr>
        <p:spPr>
          <a:xfrm>
            <a:off x="1476375" y="188912"/>
            <a:ext cx="749935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</a:pP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Звичайні</a:t>
            </a:r>
            <a:r>
              <a:rPr lang="en-US" sz="3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симптоми</a:t>
            </a:r>
            <a:r>
              <a:rPr lang="en-US" sz="3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гепатиту</a:t>
            </a:r>
            <a:r>
              <a:rPr lang="en-US" sz="3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 b="1"/>
          </a:p>
        </p:txBody>
      </p:sp>
      <p:sp>
        <p:nvSpPr>
          <p:cNvPr id="445" name="Google Shape;445;p66"/>
          <p:cNvSpPr txBox="1">
            <a:spLocks noGrp="1"/>
          </p:cNvSpPr>
          <p:nvPr>
            <p:ph type="body" idx="1"/>
          </p:nvPr>
        </p:nvSpPr>
        <p:spPr>
          <a:xfrm>
            <a:off x="886265" y="1012874"/>
            <a:ext cx="8048185" cy="523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uk-UA" sz="28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</a:t>
            </a:r>
            <a:r>
              <a:rPr lang="en-US" sz="28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Пожовтіння</a:t>
            </a:r>
            <a:r>
              <a:rPr lang="en-US" sz="28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шкіри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;</a:t>
            </a:r>
            <a:endParaRPr sz="2800"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uk-UA" sz="28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</a:t>
            </a:r>
            <a:r>
              <a:rPr lang="en-US" sz="28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Нудота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; </a:t>
            </a:r>
            <a:endParaRPr sz="2800"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uk-UA" sz="28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</a:t>
            </a:r>
            <a:r>
              <a:rPr lang="en-US" sz="28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Блювота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; </a:t>
            </a:r>
            <a:endParaRPr sz="2800"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uk-UA" sz="28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</a:t>
            </a:r>
            <a:r>
              <a:rPr lang="en-US" sz="28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Відсутність</a:t>
            </a:r>
            <a:r>
              <a:rPr lang="en-US" sz="28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апетиту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; </a:t>
            </a:r>
            <a:endParaRPr sz="2800"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uk-UA" sz="28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</a:t>
            </a:r>
            <a:r>
              <a:rPr lang="en-US" sz="28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Слабкість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; </a:t>
            </a:r>
            <a:endParaRPr sz="2800"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uk-UA" sz="28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</a:t>
            </a:r>
            <a:r>
              <a:rPr lang="en-US" sz="28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Потемніння</a:t>
            </a:r>
            <a:r>
              <a:rPr lang="en-US" sz="28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сечі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;</a:t>
            </a:r>
            <a:endParaRPr sz="2800"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uk-UA" sz="28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</a:t>
            </a:r>
            <a:r>
              <a:rPr lang="en-US" sz="28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Посвітління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калу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endParaRPr sz="2800"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uk-UA" sz="2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  </a:t>
            </a:r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uk-UA" sz="2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  </a:t>
            </a:r>
            <a:r>
              <a:rPr lang="en-US" sz="22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Часто</a:t>
            </a:r>
            <a:r>
              <a:rPr lang="en-US" sz="2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гостра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форма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гепатиту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(А)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взагалі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проходить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без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симптомів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або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спостерігаються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лише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невеликі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нездужання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начебто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нудоти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загальної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слабкості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або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відсутності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апетиту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Щоб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виявити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гепатит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-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необхідно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здати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аналіз</a:t>
            </a:r>
            <a:r>
              <a:rPr lang="en-US" sz="2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крові</a:t>
            </a:r>
            <a:r>
              <a:rPr lang="en-US" sz="2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/>
          </a:p>
        </p:txBody>
      </p:sp>
      <p:pic>
        <p:nvPicPr>
          <p:cNvPr id="446" name="Google Shape;446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4887" y="908050"/>
            <a:ext cx="3009900" cy="2255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84887" y="3163888"/>
            <a:ext cx="2986087" cy="1731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title"/>
          </p:nvPr>
        </p:nvSpPr>
        <p:spPr>
          <a:xfrm>
            <a:off x="1616075" y="188912"/>
            <a:ext cx="749935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3900"/>
              <a:buFont typeface="Corbel"/>
              <a:buNone/>
            </a:pPr>
            <a:r>
              <a:rPr lang="en-US" sz="3900" b="1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Інфекція</a:t>
            </a:r>
            <a:r>
              <a:rPr lang="en-US" sz="3900" b="1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—</a:t>
            </a:r>
            <a:endParaRPr b="1"/>
          </a:p>
        </p:txBody>
      </p:sp>
      <p:sp>
        <p:nvSpPr>
          <p:cNvPr id="174" name="Google Shape;174;p23"/>
          <p:cNvSpPr txBox="1">
            <a:spLocks noGrp="1"/>
          </p:cNvSpPr>
          <p:nvPr>
            <p:ph type="body" idx="1"/>
          </p:nvPr>
        </p:nvSpPr>
        <p:spPr>
          <a:xfrm>
            <a:off x="1042987" y="836612"/>
            <a:ext cx="7818437" cy="331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</a:pPr>
            <a:r>
              <a:rPr lang="en-US" sz="25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стан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зараження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макроорганізму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збудниками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вірусами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бактеріями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найпростішими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). </a:t>
            </a:r>
            <a:endParaRPr/>
          </a:p>
          <a:p>
            <a:pPr marL="365125" marR="0" lvl="0" indent="-28257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</a:pPr>
            <a:r>
              <a:rPr lang="en-US" sz="25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Запозиченому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з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класичної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латини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слову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“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infectio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”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фарбування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просочування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псування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видатний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німецький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лікар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Крістоф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Вільгельм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Гуфеланд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у 1841 р.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надав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нове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значення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—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зараження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хворобою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endParaRPr/>
          </a:p>
          <a:p>
            <a:pPr marL="365125" marR="0" lvl="0" indent="-28257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</a:pPr>
            <a:r>
              <a:rPr lang="en-US" sz="25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У 1894 р.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термінін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«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іфекційні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хвороби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»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запропонував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засновник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патологічної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анатомії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Рудольф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Вірхов</a:t>
            </a:r>
            <a:r>
              <a:rPr lang="en-US" sz="25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/>
          </a:p>
        </p:txBody>
      </p:sp>
      <p:pic>
        <p:nvPicPr>
          <p:cNvPr id="175" name="Google Shape;17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7945" y="3643532"/>
            <a:ext cx="4557931" cy="2827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8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Corbel"/>
              <a:buNone/>
            </a:pPr>
            <a:r>
              <a:rPr lang="en-US" sz="4300" b="1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гельмінтози</a:t>
            </a:r>
            <a:endParaRPr b="1"/>
          </a:p>
        </p:txBody>
      </p:sp>
      <p:sp>
        <p:nvSpPr>
          <p:cNvPr id="461" name="Google Shape;461;p68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гельмінт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” (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від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грецьк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r>
              <a:rPr lang="en-US" sz="32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helmis</a:t>
            </a:r>
            <a:r>
              <a:rPr lang="en-US" sz="32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) 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 “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гельмінтоз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”. 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Натепер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відомо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що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384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види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гельмінтів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здатні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паразитувати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в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людини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207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видів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належать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до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типу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плоских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червів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146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видів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—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до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типу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круглих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червів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24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види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—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до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типу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волосатиків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</a:pP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9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rgbClr val="572314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7" name="Google Shape;467;p69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12001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68" name="Google Shape;468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2362" y="44450"/>
            <a:ext cx="4211637" cy="315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2387"/>
            <a:ext cx="4262437" cy="3151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6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76825" y="3616325"/>
            <a:ext cx="4054475" cy="323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6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325812"/>
            <a:ext cx="4708525" cy="3532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0"/>
          <p:cNvSpPr txBox="1">
            <a:spLocks noGrp="1"/>
          </p:cNvSpPr>
          <p:nvPr>
            <p:ph type="body" idx="1"/>
          </p:nvPr>
        </p:nvSpPr>
        <p:spPr>
          <a:xfrm>
            <a:off x="1403350" y="333375"/>
            <a:ext cx="7499350" cy="565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•	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3-є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місце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в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світі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серед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інфекційних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хвороб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посідають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кишкові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гельмінтози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;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•	25 %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населення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земної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кулі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уражено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гельмінтами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;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•	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оцінками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ВООЗ, у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близько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100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млн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дітей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виявлено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затримку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росту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інші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суттєві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порушення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через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ураження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гельмінтами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;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•	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кожен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житель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тропіків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уражений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у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середньому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3—4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видами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гельмінтів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Африки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— 2—3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видами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Азії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Південної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і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Центральної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Америки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— 1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видом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;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•	в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Європі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інвазований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кожен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третій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житель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;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•	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території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України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поширені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близько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ЗО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видів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гельмінтів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1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3900"/>
              <a:buFont typeface="Corbel"/>
              <a:buNone/>
            </a:pPr>
            <a:r>
              <a:rPr lang="en-US" sz="3900" b="1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Ентеробіоз</a:t>
            </a:r>
            <a:r>
              <a:rPr lang="en-US" sz="3900" b="0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(</a:t>
            </a:r>
            <a:r>
              <a:rPr lang="en-US" sz="3900" b="0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лат</a:t>
            </a:r>
            <a:r>
              <a:rPr lang="en-US" sz="3900" b="0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r>
              <a:rPr lang="en-US" sz="3900" b="0" i="0" u="none" dirty="0" err="1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enterobiasis</a:t>
            </a:r>
            <a:r>
              <a:rPr lang="en-US" sz="3900" b="0" i="0" u="none" dirty="0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, </a:t>
            </a:r>
            <a:r>
              <a:rPr lang="en-US" sz="3900" b="0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англ</a:t>
            </a:r>
            <a:r>
              <a:rPr lang="en-US" sz="3900" b="0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r>
              <a:rPr lang="en-US" sz="3900" b="0" i="0" u="none" dirty="0" err="1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enterobiasis</a:t>
            </a:r>
            <a:r>
              <a:rPr lang="en-US" sz="3900" b="0" i="0" u="none" dirty="0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,—</a:t>
            </a:r>
            <a:endParaRPr/>
          </a:p>
        </p:txBody>
      </p:sp>
      <p:sp>
        <p:nvSpPr>
          <p:cNvPr id="482" name="Google Shape;482;p71"/>
          <p:cNvSpPr txBox="1">
            <a:spLocks noGrp="1"/>
          </p:cNvSpPr>
          <p:nvPr>
            <p:ph type="body" idx="1"/>
          </p:nvPr>
        </p:nvSpPr>
        <p:spPr>
          <a:xfrm>
            <a:off x="1116012" y="1447800"/>
            <a:ext cx="7818437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uk-UA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 </a:t>
            </a:r>
            <a:r>
              <a:rPr lang="en-US" sz="32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контагіозний</a:t>
            </a:r>
            <a:r>
              <a:rPr lang="en-US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антропонозний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гельмінтоз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із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фекально-оральним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механізмом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передачі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спричинюваний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гостриками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з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переважною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локалізацією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їх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у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клубовій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і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сліпій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кишці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який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проявляється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свербежем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у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періанальній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ділянці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кишковими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розладами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72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3900"/>
              <a:buFont typeface="Corbel"/>
              <a:buNone/>
            </a:pPr>
            <a:r>
              <a:rPr lang="en-US" sz="3900" b="1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Аскаридоз</a:t>
            </a:r>
            <a:r>
              <a:rPr lang="en-US" sz="3900" b="0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(</a:t>
            </a:r>
            <a:r>
              <a:rPr lang="en-US" sz="3900" b="0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лат</a:t>
            </a:r>
            <a:r>
              <a:rPr lang="en-US" sz="3900" b="0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r>
              <a:rPr lang="en-US" sz="3900" b="0" i="0" u="none" dirty="0" err="1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ascaridosis</a:t>
            </a:r>
            <a:r>
              <a:rPr lang="en-US" sz="3900" b="0" i="0" u="none" dirty="0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, </a:t>
            </a:r>
            <a:r>
              <a:rPr lang="en-US" sz="3900" b="0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англ</a:t>
            </a:r>
            <a:r>
              <a:rPr lang="en-US" sz="3900" b="0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r>
              <a:rPr lang="en-US" sz="3900" b="0" i="0" u="none" dirty="0" err="1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ascariasis</a:t>
            </a:r>
            <a:r>
              <a:rPr lang="en-US" sz="3900" b="0" i="0" u="none" dirty="0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) —</a:t>
            </a:r>
            <a:endParaRPr/>
          </a:p>
        </p:txBody>
      </p:sp>
      <p:sp>
        <p:nvSpPr>
          <p:cNvPr id="488" name="Google Shape;488;p72"/>
          <p:cNvSpPr txBox="1">
            <a:spLocks noGrp="1"/>
          </p:cNvSpPr>
          <p:nvPr>
            <p:ph type="body" idx="1"/>
          </p:nvPr>
        </p:nvSpPr>
        <p:spPr>
          <a:xfrm>
            <a:off x="827087" y="1412875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uk-UA" sz="28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  </a:t>
            </a:r>
            <a:r>
              <a:rPr lang="en-US" sz="28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антропонозний</a:t>
            </a:r>
            <a:r>
              <a:rPr lang="en-US" sz="28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геогельмінтоз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спричинюваний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людськими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аскаридами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який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у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ранній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фазі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характеризується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розвитком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алергічних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реакцій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у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пізній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—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порушенням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функції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травного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каналу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/>
          </a:p>
        </p:txBody>
      </p:sp>
      <p:pic>
        <p:nvPicPr>
          <p:cNvPr id="489" name="Google Shape;489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21834" y="3826412"/>
            <a:ext cx="4768948" cy="2827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73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rgbClr val="572314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5" name="Google Shape;495;p73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12001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96" name="Google Shape;496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9212" y="-242887"/>
            <a:ext cx="9199562" cy="6897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75"/>
          <p:cNvSpPr txBox="1">
            <a:spLocks noGrp="1"/>
          </p:cNvSpPr>
          <p:nvPr>
            <p:ph type="body" idx="1"/>
          </p:nvPr>
        </p:nvSpPr>
        <p:spPr>
          <a:xfrm>
            <a:off x="1331912" y="260350"/>
            <a:ext cx="7499350" cy="622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Пізня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</a:t>
            </a: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кишкова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 </a:t>
            </a: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фаза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зумовлена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перебуванням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гельмінтів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у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кишках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Значно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частіше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хворі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скаржаться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зміну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апетиту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зазвичай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зниження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його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нудоту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блювання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переймистий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біль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у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животі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(у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надчеревній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навколопупковій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або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правій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здухвинній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ділянці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). 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uk-UA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       </a:t>
            </a:r>
            <a:r>
              <a:rPr lang="en-US" sz="24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Деяких</a:t>
            </a:r>
            <a:r>
              <a:rPr lang="en-US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хворих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турбують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проноси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інших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—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закрепи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або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чергування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проносів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і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закрепів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З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боку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нервової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системи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аскаридозі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зазвичай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виникають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головний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біль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запаморочення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підвищена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стомлюваність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зниження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розумової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кониентрації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уваги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Спостерігають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неспокійний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сон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страхітливі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сновидіння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істеричні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напади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епілептиформні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судоми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менінгізм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6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2800"/>
              <a:buFont typeface="Corbel"/>
              <a:buNone/>
            </a:pPr>
            <a:r>
              <a:rPr lang="en-US" sz="3200" b="1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Хвороби</a:t>
            </a:r>
            <a:r>
              <a:rPr lang="en-US" sz="3200" b="1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з </a:t>
            </a:r>
            <a:r>
              <a:rPr lang="en-US" sz="3200" b="1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повітряно-краплинним</a:t>
            </a:r>
            <a:r>
              <a:rPr lang="en-US" sz="3200" b="1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шляхом</a:t>
            </a:r>
            <a:r>
              <a:rPr lang="en-US" sz="3200" b="1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передачі</a:t>
            </a:r>
            <a:endParaRPr sz="3200" b="1"/>
          </a:p>
        </p:txBody>
      </p:sp>
      <p:sp>
        <p:nvSpPr>
          <p:cNvPr id="513" name="Google Shape;513;p76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</a:pPr>
            <a:r>
              <a:rPr lang="en-US" sz="30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грип</a:t>
            </a:r>
            <a:r>
              <a:rPr lang="en-US" sz="30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(</a:t>
            </a:r>
            <a:r>
              <a:rPr lang="en-US" sz="3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лат</a:t>
            </a:r>
            <a:r>
              <a:rPr lang="en-US" sz="3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r>
              <a:rPr lang="en-US" sz="3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influenza, </a:t>
            </a:r>
            <a:r>
              <a:rPr lang="en-US" sz="3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фр</a:t>
            </a:r>
            <a:r>
              <a:rPr lang="en-US" sz="3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r>
              <a:rPr lang="en-US" sz="3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grippe) — </a:t>
            </a:r>
            <a:r>
              <a:rPr lang="en-US" sz="3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гостра</a:t>
            </a:r>
            <a:r>
              <a:rPr lang="en-US" sz="3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інфекційна</a:t>
            </a:r>
            <a:r>
              <a:rPr lang="en-US" sz="3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хвороба</a:t>
            </a:r>
            <a:r>
              <a:rPr lang="en-US" sz="3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з </a:t>
            </a:r>
            <a:r>
              <a:rPr lang="en-US" sz="3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періодичним</a:t>
            </a:r>
            <a:r>
              <a:rPr lang="en-US" sz="3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епідемічним</a:t>
            </a:r>
            <a:r>
              <a:rPr lang="en-US" sz="3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поширенням</a:t>
            </a:r>
            <a:r>
              <a:rPr lang="en-US" sz="3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3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яка</a:t>
            </a:r>
            <a:r>
              <a:rPr lang="en-US" sz="3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характеризується</a:t>
            </a:r>
            <a:r>
              <a:rPr lang="en-US" sz="3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ураженням</a:t>
            </a:r>
            <a:r>
              <a:rPr lang="en-US" sz="3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верхніх</a:t>
            </a:r>
            <a:r>
              <a:rPr lang="en-US" sz="3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дихальних</a:t>
            </a:r>
            <a:r>
              <a:rPr lang="en-US" sz="3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шляхів</a:t>
            </a:r>
            <a:r>
              <a:rPr lang="en-US" sz="3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із</a:t>
            </a:r>
            <a:r>
              <a:rPr lang="en-US" sz="3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переважанням</a:t>
            </a:r>
            <a:r>
              <a:rPr lang="en-US" sz="3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трахеобронхіту</a:t>
            </a:r>
            <a:r>
              <a:rPr lang="en-US" sz="3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і </a:t>
            </a:r>
            <a:r>
              <a:rPr lang="en-US" sz="3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супроводжується</a:t>
            </a:r>
            <a:r>
              <a:rPr lang="en-US" sz="3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вираженою</a:t>
            </a:r>
            <a:r>
              <a:rPr lang="en-US" sz="3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інтоксикацією</a:t>
            </a:r>
            <a:r>
              <a:rPr lang="en-US" sz="3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і </a:t>
            </a:r>
            <a:r>
              <a:rPr lang="en-US" sz="30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гарячкою</a:t>
            </a:r>
            <a:r>
              <a:rPr lang="en-US" sz="30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 sz="3000"/>
          </a:p>
        </p:txBody>
      </p:sp>
      <p:pic>
        <p:nvPicPr>
          <p:cNvPr id="514" name="Google Shape;514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5041" y="4740812"/>
            <a:ext cx="2912012" cy="1899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Google Shape;520;p7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62708" y="404812"/>
            <a:ext cx="8412480" cy="6243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78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3900"/>
              <a:buFont typeface="Corbel"/>
              <a:buNone/>
            </a:pPr>
            <a:r>
              <a:rPr lang="en-US" sz="3900" b="1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Кір</a:t>
            </a:r>
            <a:r>
              <a:rPr lang="en-US" sz="3900" b="0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(</a:t>
            </a:r>
            <a:r>
              <a:rPr lang="en-US" sz="3900" b="0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лат</a:t>
            </a:r>
            <a:r>
              <a:rPr lang="en-US" sz="3900" b="0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r>
              <a:rPr lang="en-US" sz="3900" b="0" i="0" u="none" dirty="0" err="1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morbilli</a:t>
            </a:r>
            <a:r>
              <a:rPr lang="en-US" sz="3900" b="0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3900" b="0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англ</a:t>
            </a:r>
            <a:r>
              <a:rPr lang="en-US" sz="3900" b="0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. — </a:t>
            </a:r>
            <a:r>
              <a:rPr lang="en-US" sz="3900" b="0" i="0" u="none" dirty="0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measles/</a:t>
            </a:r>
            <a:r>
              <a:rPr lang="en-US" sz="3900" b="0" i="0" u="none" dirty="0" err="1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rubeola</a:t>
            </a:r>
            <a:r>
              <a:rPr lang="en-US" sz="3900" b="0" i="0" u="none" dirty="0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) </a:t>
            </a:r>
            <a:endParaRPr/>
          </a:p>
        </p:txBody>
      </p:sp>
      <p:sp>
        <p:nvSpPr>
          <p:cNvPr id="526" name="Google Shape;526;p78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—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вірусне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захворювання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що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характеризується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гострим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початком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із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продромальною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гарячкою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катаральним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й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інтоксикаційним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синдромами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етапною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макулопапульозною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екзантемою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і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патогномонічною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енантемою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плями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Копліка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Corbel"/>
              <a:buNone/>
            </a:pPr>
            <a:r>
              <a:rPr lang="en-US" sz="4300" b="1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Інфекційний</a:t>
            </a:r>
            <a:r>
              <a:rPr lang="en-US" sz="4300" b="1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4300" b="1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процес</a:t>
            </a:r>
            <a:r>
              <a:rPr lang="en-US" sz="4300" b="1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4300" b="0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-</a:t>
            </a:r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body" idx="1"/>
          </p:nvPr>
        </p:nvSpPr>
        <p:spPr>
          <a:xfrm>
            <a:off x="755650" y="1447800"/>
            <a:ext cx="8178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</a:pPr>
            <a:r>
              <a:rPr lang="en-US" sz="3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комплекс взаємних пристосувальних реакцій у відповідь на зараження і розмноження патогенного мікроба в макроорганізмі, спрямований на відновлення порушеного гомеостазу та біологічної рівноваги з навколишнім середовищем; включає взаємодію збудника, макроорганізму і навколишнього середовища.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79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Єдине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джерело</a:t>
            </a:r>
            <a:r>
              <a:rPr lang="en-US" sz="3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інфекції</a:t>
            </a:r>
            <a:r>
              <a:rPr lang="en-US" sz="3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—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хвора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людина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Механізм</a:t>
            </a:r>
            <a:r>
              <a:rPr lang="en-US" sz="3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передачі</a:t>
            </a:r>
            <a:r>
              <a:rPr lang="en-US" sz="3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—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повітряно-краплинний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Збудник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потрапляє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в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організм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через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верхні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дихальні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шляхи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або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кон’юктиву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/>
          </a:p>
          <a:p>
            <a:pPr marL="365125" marR="0" lvl="0" indent="-12001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3515" y="4586069"/>
            <a:ext cx="2813538" cy="2096086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80"/>
          <p:cNvSpPr txBox="1">
            <a:spLocks noGrp="1"/>
          </p:cNvSpPr>
          <p:nvPr>
            <p:ph type="body" idx="1"/>
          </p:nvPr>
        </p:nvSpPr>
        <p:spPr>
          <a:xfrm>
            <a:off x="971550" y="348541"/>
            <a:ext cx="6807884" cy="6178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Інкубаційний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період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зазвичай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триває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10–14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днів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іноді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може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подовжуватися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21.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Протягом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інкубаційного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періоду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клінічні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прояви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хвороби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відсутні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і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лише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в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деяких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випадках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наприкінці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цього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періоду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можливе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незначне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підвищення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температури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тіла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і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поява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слабко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виражених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катаральних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проявів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з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боку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ВДШ (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нежить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кашель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). 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Продромальний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</a:t>
            </a: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катаральний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період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триває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3–5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днів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(у 80%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хворих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проте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може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затягуватися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8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днів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і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характеризується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підвищеною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температурою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тіла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погіршенням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lang="uk-UA" sz="2400" b="0" i="0" u="none" dirty="0" smtClean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uk-UA" sz="2400" dirty="0" smtClean="0">
                <a:latin typeface="Corbel"/>
                <a:ea typeface="Corbel"/>
                <a:cs typeface="Corbel"/>
                <a:sym typeface="Corbel"/>
              </a:rPr>
              <a:t>     </a:t>
            </a:r>
            <a:r>
              <a:rPr lang="en-US" sz="24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загального</a:t>
            </a:r>
            <a:r>
              <a:rPr lang="en-US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стану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з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катаральними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lang="uk-UA" sz="2400" b="0" i="0" u="none" dirty="0" smtClean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uk-UA" sz="2400" dirty="0" smtClean="0">
                <a:latin typeface="Corbel"/>
                <a:ea typeface="Corbel"/>
                <a:cs typeface="Corbel"/>
                <a:sym typeface="Corbel"/>
              </a:rPr>
              <a:t>    </a:t>
            </a:r>
            <a:r>
              <a:rPr lang="en-US" sz="24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проявами</a:t>
            </a:r>
            <a:r>
              <a:rPr lang="en-US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переважно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з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боку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lang="uk-UA" sz="2400" b="0" i="0" u="none" dirty="0" smtClean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uk-UA" sz="2400" dirty="0" smtClean="0">
                <a:latin typeface="Corbel"/>
                <a:ea typeface="Corbel"/>
                <a:cs typeface="Corbel"/>
                <a:sym typeface="Corbel"/>
              </a:rPr>
              <a:t>    </a:t>
            </a:r>
            <a:r>
              <a:rPr lang="en-US" sz="24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видимих</a:t>
            </a:r>
            <a:r>
              <a:rPr lang="en-US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слизових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оболонок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і ВДШ.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81"/>
          <p:cNvSpPr txBox="1">
            <a:spLocks noGrp="1"/>
          </p:cNvSpPr>
          <p:nvPr>
            <p:ph type="body" idx="1"/>
          </p:nvPr>
        </p:nvSpPr>
        <p:spPr>
          <a:xfrm>
            <a:off x="1435100" y="647114"/>
            <a:ext cx="7499350" cy="5601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Загальні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прояви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хвороби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не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є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специфічними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endParaRPr lang="uk-UA" sz="2400" b="0" i="0" u="none" dirty="0" smtClean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uk-UA" sz="2400" b="1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  </a:t>
            </a:r>
            <a:r>
              <a:rPr lang="en-US" sz="2400" b="1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Синдром</a:t>
            </a:r>
            <a:r>
              <a:rPr lang="en-US" sz="2400" b="1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інтоксикації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при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кору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проявляється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головним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болем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втратою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апетиту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загальною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слабістю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uk-UA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        </a:t>
            </a:r>
            <a:r>
              <a:rPr lang="en-US" sz="24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Якщо</a:t>
            </a:r>
            <a:r>
              <a:rPr lang="en-US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наступні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дні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продромального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періоду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температура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тіла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знижується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може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спостерігатися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тимчасове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поліпшення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загального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стану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хворого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одночасного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посилення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катаральних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симптомів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endParaRPr lang="uk-UA" sz="2400" b="0" i="0" u="none" dirty="0" smtClean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uk-UA" sz="2400" dirty="0" smtClean="0">
                <a:latin typeface="Corbel"/>
                <a:ea typeface="Corbel"/>
                <a:cs typeface="Corbel"/>
                <a:sym typeface="Corbel"/>
              </a:rPr>
              <a:t>         </a:t>
            </a:r>
            <a:r>
              <a:rPr lang="en-US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У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дорослих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іноді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виникає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блювання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(6%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хворих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 і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діарея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(18%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хворих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причому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частіше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початку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періоду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висипань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Іноді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(5%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хворих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розвиваються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носові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кровотечі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82"/>
          <p:cNvSpPr txBox="1">
            <a:spLocks noGrp="1"/>
          </p:cNvSpPr>
          <p:nvPr>
            <p:ph type="title"/>
          </p:nvPr>
        </p:nvSpPr>
        <p:spPr>
          <a:xfrm>
            <a:off x="844062" y="333375"/>
            <a:ext cx="831263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2800"/>
              <a:buFont typeface="Corbel"/>
              <a:buNone/>
            </a:pPr>
            <a:r>
              <a:rPr lang="en-US" sz="3200" b="1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Епідемічний</a:t>
            </a:r>
            <a:r>
              <a:rPr lang="en-US" sz="3200" b="1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паротит</a:t>
            </a:r>
            <a:r>
              <a:rPr lang="en-US" sz="3200" b="1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(</a:t>
            </a:r>
            <a:r>
              <a:rPr lang="en-US" sz="2800" b="0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лат</a:t>
            </a:r>
            <a:r>
              <a:rPr lang="en-US" sz="2800" b="0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r>
              <a:rPr lang="en-US" sz="2800" b="0" i="0" u="none" dirty="0" err="1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parotitis</a:t>
            </a:r>
            <a:r>
              <a:rPr lang="en-US" sz="2800" b="0" i="0" u="none" dirty="0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800" b="0" i="0" u="none" dirty="0" err="1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epidemica</a:t>
            </a:r>
            <a:r>
              <a:rPr lang="en-US" sz="2800" b="0" i="0" u="none" dirty="0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; </a:t>
            </a:r>
            <a:r>
              <a:rPr lang="en-US" sz="2800" b="0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син</a:t>
            </a:r>
            <a:r>
              <a:rPr lang="en-US" sz="2800" b="0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.: </a:t>
            </a:r>
            <a:r>
              <a:rPr lang="en-US" sz="2800" b="0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паротитна</a:t>
            </a:r>
            <a:r>
              <a:rPr lang="en-US" sz="2800" b="0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інфекція</a:t>
            </a:r>
            <a:r>
              <a:rPr lang="en-US" sz="2800" b="0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) —</a:t>
            </a:r>
            <a:endParaRPr/>
          </a:p>
        </p:txBody>
      </p:sp>
      <p:sp>
        <p:nvSpPr>
          <p:cNvPr id="550" name="Google Shape;550;p82"/>
          <p:cNvSpPr txBox="1">
            <a:spLocks noGrp="1"/>
          </p:cNvSpPr>
          <p:nvPr>
            <p:ph type="body" idx="1"/>
          </p:nvPr>
        </p:nvSpPr>
        <p:spPr>
          <a:xfrm>
            <a:off x="970671" y="1447800"/>
            <a:ext cx="7963779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вірусне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інфекційне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захворювання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з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характерною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клінічною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картиною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у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вигляді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гарячки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ураження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слинних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залоз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насамперед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привушних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 і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можливим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ураженням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підшлункової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залози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статевих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залоз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ЦНС (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менінгіт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). </a:t>
            </a:r>
            <a:endParaRPr/>
          </a:p>
        </p:txBody>
      </p:sp>
      <p:pic>
        <p:nvPicPr>
          <p:cNvPr id="551" name="Google Shape;551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5735" y="3770143"/>
            <a:ext cx="5092505" cy="2897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83"/>
          <p:cNvSpPr txBox="1">
            <a:spLocks noGrp="1"/>
          </p:cNvSpPr>
          <p:nvPr>
            <p:ph type="body" idx="1"/>
          </p:nvPr>
        </p:nvSpPr>
        <p:spPr>
          <a:xfrm>
            <a:off x="1435100" y="422031"/>
            <a:ext cx="7499350" cy="5826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None/>
            </a:pPr>
            <a:r>
              <a:rPr lang="uk-UA" sz="2800" dirty="0" smtClean="0">
                <a:latin typeface="Corbel"/>
                <a:ea typeface="Corbel"/>
                <a:cs typeface="Corbel"/>
                <a:sym typeface="Corbel"/>
              </a:rPr>
              <a:t>    </a:t>
            </a:r>
            <a:r>
              <a:rPr lang="en-US" sz="28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Хворий</a:t>
            </a:r>
            <a:r>
              <a:rPr lang="en-US" sz="28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може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виділяти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вірус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у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навколишнє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середовище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З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дні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до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початку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хвороби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і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протягом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9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днів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після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неї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None/>
            </a:pPr>
            <a:r>
              <a:rPr lang="en-US" sz="28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Механізм</a:t>
            </a:r>
            <a:r>
              <a:rPr lang="en-US" sz="28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передачі</a:t>
            </a:r>
            <a:r>
              <a:rPr lang="en-US" sz="28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вірусу</a:t>
            </a:r>
            <a:r>
              <a:rPr lang="en-US" sz="28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—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повітряно-краплинний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None/>
            </a:pPr>
            <a:r>
              <a:rPr lang="uk-UA" sz="28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  </a:t>
            </a:r>
            <a:r>
              <a:rPr lang="en-US" sz="28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Краплі</a:t>
            </a:r>
            <a:r>
              <a:rPr lang="en-US" sz="28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слизу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із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носової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і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ротової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частин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горла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що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містять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вірус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можуть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потрапляти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повітряним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шляхом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до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іншої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людини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під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час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чхання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кашлю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розмови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або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контактним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шляхом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через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руки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немитий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посуд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та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інші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заражені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предмети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84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Corbel"/>
              <a:buNone/>
            </a:pPr>
            <a:r>
              <a:rPr lang="en-US" sz="4300" b="1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Дифтерія</a:t>
            </a:r>
            <a:r>
              <a:rPr lang="en-US" sz="4300" b="1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4300" b="0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(</a:t>
            </a:r>
            <a:r>
              <a:rPr lang="en-US" sz="4300" b="0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лат</a:t>
            </a:r>
            <a:r>
              <a:rPr lang="en-US" sz="4300" b="0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r>
              <a:rPr lang="en-US" sz="4300" b="0" i="0" u="none" dirty="0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diphtheria) </a:t>
            </a:r>
            <a:endParaRPr/>
          </a:p>
        </p:txBody>
      </p:sp>
      <p:sp>
        <p:nvSpPr>
          <p:cNvPr id="563" name="Google Shape;563;p84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</a:pPr>
            <a:r>
              <a:rPr lang="en-US" sz="32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—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гостре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антропонозне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інфекційне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захворювання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із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повітряно-краплинним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механізмом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передачі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що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характеризується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ураженням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ротоглотки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і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дихальних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шляхів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із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розвитком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фібринозного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запалення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в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місці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інвазії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збудника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а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також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токсичним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ураженням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серцево-судинної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нервової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систем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і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нирок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85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rgbClr val="572314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9" name="Google Shape;569;p85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12001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70" name="Google Shape;570;p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150" y="333375"/>
            <a:ext cx="8526462" cy="6386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86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2800"/>
              <a:buFont typeface="Corbel"/>
              <a:buNone/>
            </a:pPr>
            <a:r>
              <a:rPr lang="en-US" sz="3200" b="1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Вітряна</a:t>
            </a:r>
            <a:r>
              <a:rPr lang="en-US" sz="3200" b="1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віспа</a:t>
            </a:r>
            <a:r>
              <a:rPr lang="en-US" sz="3200" b="1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800" b="0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(</a:t>
            </a:r>
            <a:r>
              <a:rPr lang="en-US" sz="2800" b="0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розмовне</a:t>
            </a:r>
            <a:r>
              <a:rPr lang="en-US" sz="2800" b="0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‘"</a:t>
            </a:r>
            <a:r>
              <a:rPr lang="en-US" sz="2800" b="0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вітрянка</a:t>
            </a:r>
            <a:r>
              <a:rPr lang="en-US" sz="2800" b="0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”, </a:t>
            </a:r>
            <a:r>
              <a:rPr lang="en-US" sz="2800" b="0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лат</a:t>
            </a:r>
            <a:r>
              <a:rPr lang="en-US" sz="2800" b="0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r>
              <a:rPr lang="en-US" sz="2800" b="0" i="0" u="none" dirty="0" err="1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varicella</a:t>
            </a:r>
            <a:r>
              <a:rPr lang="en-US" sz="2800" b="0" i="0" u="none" dirty="0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, </a:t>
            </a:r>
            <a:r>
              <a:rPr lang="en-US" sz="2800" b="0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англ</a:t>
            </a:r>
            <a:r>
              <a:rPr lang="en-US" sz="2800" b="0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r>
              <a:rPr lang="en-US" sz="2800" b="0" i="0" u="none" dirty="0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chickenpox) —</a:t>
            </a:r>
            <a:endParaRPr/>
          </a:p>
        </p:txBody>
      </p:sp>
      <p:sp>
        <p:nvSpPr>
          <p:cNvPr id="576" name="Google Shape;576;p86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uk-UA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  </a:t>
            </a:r>
            <a:r>
              <a:rPr lang="en-US" sz="32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контагіозне</a:t>
            </a:r>
            <a:r>
              <a:rPr lang="en-US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вірусне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захворювання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яке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здебільшого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трапляється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у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дітей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і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характеризується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помірною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загальною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інтоксикацією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поліморфною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екзантемою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з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переважанням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везикул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тривалою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персистенцією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вірусу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у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вигляді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латентної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інфекції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при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активізації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якої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перебігає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у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вигляді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оперізувального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герпесу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87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rgbClr val="572314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82" name="Google Shape;582;p87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12001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83" name="Google Shape;583;p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6462" y="2422525"/>
            <a:ext cx="4410075" cy="441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750" y="3429000"/>
            <a:ext cx="4659312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8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750" y="0"/>
            <a:ext cx="4629150" cy="3068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8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60900" y="0"/>
            <a:ext cx="4424362" cy="2998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88"/>
          <p:cNvSpPr txBox="1">
            <a:spLocks noGrp="1"/>
          </p:cNvSpPr>
          <p:nvPr>
            <p:ph type="body" idx="1"/>
          </p:nvPr>
        </p:nvSpPr>
        <p:spPr>
          <a:xfrm>
            <a:off x="1435100" y="506437"/>
            <a:ext cx="7499350" cy="574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Джерелом</a:t>
            </a:r>
            <a:r>
              <a:rPr lang="en-US" sz="3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інфекції</a:t>
            </a:r>
            <a:r>
              <a:rPr lang="en-US" sz="3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при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вітряній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віспі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є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хворий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який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стає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небезпечним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для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оточення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наприкінці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інкубаційного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періоду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6—7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год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до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появи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висипу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 і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аж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до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5-ї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доби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з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моменту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появи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останніх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елементів</a:t>
            </a:r>
            <a:r>
              <a:rPr lang="en-US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 lang="uk-UA" sz="3200" b="0" i="0" u="none" dirty="0" smtClean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uk-UA" dirty="0" smtClean="0">
                <a:latin typeface="Corbel"/>
                <a:ea typeface="Corbel"/>
                <a:cs typeface="Corbel"/>
                <a:sym typeface="Corbel"/>
              </a:rPr>
              <a:t>  </a:t>
            </a:r>
            <a:r>
              <a:rPr lang="en-US" sz="32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Особливо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небезпечні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хворі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з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наявністю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везикул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слизовій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оболонці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ротової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порожнини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які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виділяють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великі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дози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вірусу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зі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слиною</a:t>
            </a:r>
            <a:r>
              <a:rPr lang="en-US" sz="32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Corbel"/>
              <a:buNone/>
            </a:pPr>
            <a:r>
              <a:rPr lang="en-US" sz="4300" b="1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Інфекційна</a:t>
            </a:r>
            <a:r>
              <a:rPr lang="en-US" sz="4300" b="1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4300" b="1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хвороба</a:t>
            </a:r>
            <a:r>
              <a:rPr lang="en-US" sz="4300" b="1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4300" b="0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—</a:t>
            </a:r>
            <a:endParaRPr/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uk-UA" sz="3000" b="0" i="0" u="none" strike="noStrike" cap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3000" b="0" i="0" u="none" strike="noStrike" cap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найвищий</a:t>
            </a:r>
            <a:r>
              <a:rPr lang="en-US" sz="3000" b="0" i="0" u="none" strike="noStrike" cap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ступінь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вираженості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інфекційного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процесу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коли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в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результаті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переважання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патологічних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реакцій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над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компенсаторними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виникає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порушення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гомеостазу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uk-UA" sz="3000" b="0" i="0" u="none" strike="noStrike" cap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3000" b="0" i="0" u="none" strike="noStrike" cap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</a:t>
            </a:r>
            <a:r>
              <a:rPr lang="en-US" sz="3000" b="0" i="0" u="none" strike="noStrike" cap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перебігом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хвороби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виділяють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типові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й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нетипові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форми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Так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в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осіб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щеплених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проти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висипного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тифу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це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захворювання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перебігає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атипово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— в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легкій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формі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з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укороченим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гарячковим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періодом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89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3200"/>
              <a:buFont typeface="Corbel"/>
              <a:buNone/>
            </a:pPr>
            <a:r>
              <a:rPr lang="en-US" sz="3200" b="1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ВІРУСНИЙ ГЕПАТИТ В</a:t>
            </a:r>
            <a:endParaRPr b="1"/>
          </a:p>
        </p:txBody>
      </p:sp>
      <p:sp>
        <p:nvSpPr>
          <p:cNvPr id="598" name="Google Shape;598;p89"/>
          <p:cNvSpPr txBox="1">
            <a:spLocks noGrp="1"/>
          </p:cNvSpPr>
          <p:nvPr>
            <p:ph type="body" idx="1"/>
          </p:nvPr>
        </p:nvSpPr>
        <p:spPr>
          <a:xfrm>
            <a:off x="1187450" y="1196975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Джерело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інфекції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інфікована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людина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Це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люди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хворі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гострий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чи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хронічний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ГВ, а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також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вірусоносії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Механізми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передавання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Парентеральний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шлях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природним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і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штучним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де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головним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чинником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є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кров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або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інша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біологічна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рідина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контамінована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ВГВ.</a:t>
            </a:r>
            <a:endParaRPr/>
          </a:p>
        </p:txBody>
      </p:sp>
      <p:pic>
        <p:nvPicPr>
          <p:cNvPr id="599" name="Google Shape;599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6462" y="3624262"/>
            <a:ext cx="4408487" cy="3211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90"/>
          <p:cNvSpPr txBox="1">
            <a:spLocks noGrp="1"/>
          </p:cNvSpPr>
          <p:nvPr>
            <p:ph type="body" idx="1"/>
          </p:nvPr>
        </p:nvSpPr>
        <p:spPr>
          <a:xfrm>
            <a:off x="971550" y="188912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uk-UA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 </a:t>
            </a:r>
            <a:r>
              <a:rPr lang="en-US" sz="24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До</a:t>
            </a:r>
            <a:r>
              <a:rPr lang="en-US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природних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шляхів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передавання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ВГВ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належать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: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прямі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статеві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контакти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передавання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від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матері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дитини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прямі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непрямі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побутові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контакти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uk-UA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 </a:t>
            </a:r>
            <a:r>
              <a:rPr lang="en-US" sz="24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ВГВ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може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передаватися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шляхом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побутових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контактів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від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вірусоносія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неімунної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людини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під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час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безпосереднього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контакту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ранових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поверхонь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мікротравм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або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через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забруднені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кров'ю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спільні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прилади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для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гоління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зубні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щітки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рушники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носовики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мочалки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тощо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uk-UA" sz="2400" b="1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 </a:t>
            </a:r>
            <a:r>
              <a:rPr lang="en-US" sz="2400" b="1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До</a:t>
            </a:r>
            <a:r>
              <a:rPr lang="en-US" sz="2400" b="1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штучних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шляхів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передавання</a:t>
            </a:r>
            <a:r>
              <a:rPr lang="en-US" sz="24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ВГВ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належать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різноманітні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медичні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немедичні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парентеральні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втручання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під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час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внутрішньовенного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введення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наркотиків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одним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нестерильним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шприцом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інвазійні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втручання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з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використанням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нестерильних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інструментів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: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під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час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проколювання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мочки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вуха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татуювання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ритуальних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насічок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обрізання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гоління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манікюру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та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інших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косметичних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процедур</a:t>
            </a:r>
            <a:r>
              <a:rPr lang="en-US" sz="24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/>
          </a:p>
          <a:p>
            <a:pPr marL="365125" marR="0" lvl="0" indent="-16065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91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400"/>
              <a:buFont typeface="Corbel"/>
              <a:buNone/>
            </a:pPr>
            <a:r>
              <a:rPr lang="en-US" sz="4400" b="1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Жовтяничний</a:t>
            </a:r>
            <a:r>
              <a:rPr lang="en-US" sz="4400" b="1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4400" b="1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період</a:t>
            </a:r>
            <a:r>
              <a:rPr lang="en-US" sz="4400" b="0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/>
          </a:p>
        </p:txBody>
      </p:sp>
      <p:sp>
        <p:nvSpPr>
          <p:cNvPr id="610" name="Google Shape;610;p91"/>
          <p:cNvSpPr txBox="1">
            <a:spLocks noGrp="1"/>
          </p:cNvSpPr>
          <p:nvPr>
            <p:ph type="body" idx="1"/>
          </p:nvPr>
        </p:nvSpPr>
        <p:spPr>
          <a:xfrm>
            <a:off x="900112" y="1125537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None/>
            </a:pPr>
            <a:r>
              <a:rPr lang="uk-UA" sz="28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  </a:t>
            </a:r>
            <a:r>
              <a:rPr lang="en-US" sz="2600" b="0" i="0" u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</a:t>
            </a:r>
            <a:r>
              <a:rPr lang="en-US" sz="2600" b="0" i="0" u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відміну</a:t>
            </a:r>
            <a:r>
              <a:rPr lang="en-US" sz="26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від</a:t>
            </a:r>
            <a:r>
              <a:rPr lang="en-US" sz="26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гепатиту</a:t>
            </a:r>
            <a:r>
              <a:rPr lang="en-US" sz="26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А, </a:t>
            </a:r>
            <a:r>
              <a:rPr lang="en-US" sz="26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</a:t>
            </a:r>
            <a:r>
              <a:rPr lang="en-US" sz="26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вірусного</a:t>
            </a:r>
            <a:r>
              <a:rPr lang="en-US" sz="26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гепатиту</a:t>
            </a:r>
            <a:r>
              <a:rPr lang="en-US" sz="26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В у </a:t>
            </a:r>
            <a:r>
              <a:rPr lang="en-US" sz="26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жовтяничному</a:t>
            </a:r>
            <a:r>
              <a:rPr lang="en-US" sz="26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періоді</a:t>
            </a:r>
            <a:r>
              <a:rPr lang="en-US" sz="26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досягають</a:t>
            </a:r>
            <a:r>
              <a:rPr lang="en-US" sz="26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максимального</a:t>
            </a:r>
            <a:r>
              <a:rPr lang="en-US" sz="26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розвитку</a:t>
            </a:r>
            <a:r>
              <a:rPr lang="en-US" sz="26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прояви</a:t>
            </a:r>
            <a:r>
              <a:rPr lang="en-US" sz="26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інтоксикаційного</a:t>
            </a:r>
            <a:r>
              <a:rPr lang="en-US" sz="26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синдрому</a:t>
            </a:r>
            <a:r>
              <a:rPr lang="en-US" sz="26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- </a:t>
            </a:r>
            <a:r>
              <a:rPr lang="en-US" sz="26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загальна</a:t>
            </a:r>
            <a:r>
              <a:rPr lang="en-US" sz="26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слабкість</a:t>
            </a:r>
            <a:r>
              <a:rPr lang="en-US" sz="26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6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зниження</a:t>
            </a:r>
            <a:r>
              <a:rPr lang="en-US" sz="26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апетиту</a:t>
            </a:r>
            <a:r>
              <a:rPr lang="en-US" sz="26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6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навіть</a:t>
            </a:r>
            <a:r>
              <a:rPr lang="en-US" sz="26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повна</a:t>
            </a:r>
            <a:r>
              <a:rPr lang="en-US" sz="26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анорексія</a:t>
            </a:r>
            <a:r>
              <a:rPr lang="en-US" sz="26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6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головний</a:t>
            </a:r>
            <a:r>
              <a:rPr lang="en-US" sz="26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біль</a:t>
            </a:r>
            <a:r>
              <a:rPr lang="en-US" sz="26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6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нудота</a:t>
            </a:r>
            <a:r>
              <a:rPr lang="en-US" sz="26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6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блювання</a:t>
            </a:r>
            <a:r>
              <a:rPr lang="en-US" sz="26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6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порушення</a:t>
            </a:r>
            <a:r>
              <a:rPr lang="en-US" sz="26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сну</a:t>
            </a:r>
            <a:r>
              <a:rPr lang="en-US" sz="26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r>
              <a:rPr lang="en-US" sz="26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Наростання</a:t>
            </a:r>
            <a:r>
              <a:rPr lang="en-US" sz="26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жовтяниці</a:t>
            </a:r>
            <a:r>
              <a:rPr lang="en-US" sz="26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частіше</a:t>
            </a:r>
            <a:r>
              <a:rPr lang="en-US" sz="26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поступове</a:t>
            </a:r>
            <a:r>
              <a:rPr lang="en-US" sz="26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26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максимальна</a:t>
            </a:r>
            <a:r>
              <a:rPr lang="en-US" sz="26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її</a:t>
            </a:r>
            <a:r>
              <a:rPr lang="en-US" sz="26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інтенсивність</a:t>
            </a:r>
            <a:r>
              <a:rPr lang="en-US" sz="26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припадає</a:t>
            </a:r>
            <a:r>
              <a:rPr lang="en-US" sz="26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</a:t>
            </a:r>
            <a:r>
              <a:rPr lang="en-US" sz="26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другий</a:t>
            </a:r>
            <a:r>
              <a:rPr lang="en-US" sz="26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тиждень</a:t>
            </a:r>
            <a:r>
              <a:rPr lang="en-US" sz="26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цього</a:t>
            </a:r>
            <a:r>
              <a:rPr lang="en-US" sz="26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періоду</a:t>
            </a:r>
            <a:r>
              <a:rPr lang="en-US" sz="26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endParaRPr sz="2600"/>
          </a:p>
        </p:txBody>
      </p:sp>
      <p:pic>
        <p:nvPicPr>
          <p:cNvPr id="611" name="Google Shape;611;p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28604" y="4768949"/>
            <a:ext cx="3362178" cy="2023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92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rgbClr val="572314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17" name="Google Shape;617;p92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12001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618" name="Google Shape;618;p92" descr="D:\FOTO\2011\ЮРЮЗАНЬ\102NIKON\DSCN145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17475"/>
            <a:ext cx="8832850" cy="6624637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92"/>
          <p:cNvSpPr/>
          <p:nvPr/>
        </p:nvSpPr>
        <p:spPr>
          <a:xfrm>
            <a:off x="3061535" y="120307"/>
            <a:ext cx="602216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400"/>
              <a:buFont typeface="Gill Sans"/>
              <a:buNone/>
            </a:pPr>
            <a:r>
              <a:rPr lang="en-US" sz="5400" b="1" i="0" u="none" strike="noStrike" cap="none">
                <a:solidFill>
                  <a:schemeClr val="accent3"/>
                </a:solidFill>
                <a:latin typeface="Gill Sans"/>
                <a:ea typeface="Gill Sans"/>
                <a:cs typeface="Gill Sans"/>
                <a:sym typeface="Gill Sans"/>
              </a:rPr>
              <a:t>Будьте здоровы!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None/>
            </a:pP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Інфекційні</a:t>
            </a:r>
            <a:r>
              <a:rPr lang="en-US" sz="3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хвороби</a:t>
            </a:r>
            <a:r>
              <a:rPr lang="en-US" sz="3200" b="1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характеризуються</a:t>
            </a:r>
            <a:r>
              <a:rPr lang="en-US" sz="2800" b="0" i="0" u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:</a:t>
            </a:r>
            <a:endParaRPr/>
          </a:p>
        </p:txBody>
      </p:sp>
      <p:sp>
        <p:nvSpPr>
          <p:cNvPr id="193" name="Google Shape;193;p26"/>
          <p:cNvSpPr txBox="1">
            <a:spLocks noGrp="1"/>
          </p:cNvSpPr>
          <p:nvPr>
            <p:ph type="body" idx="1"/>
          </p:nvPr>
        </p:nvSpPr>
        <p:spPr>
          <a:xfrm>
            <a:off x="1042987" y="1125537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•	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певною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етіологією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патогенний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мікроб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або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його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токсини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);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•	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заразливістю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нерідко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—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схильністю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до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значного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епідемічного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поширення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;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•	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циклічністю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перебігу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;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•	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формуванням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імунітету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/>
          </a:p>
        </p:txBody>
      </p:sp>
      <p:pic>
        <p:nvPicPr>
          <p:cNvPr id="194" name="Google Shape;19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7505" y="4332848"/>
            <a:ext cx="4289548" cy="2248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3200"/>
              <a:buFont typeface="Corbel"/>
              <a:buNone/>
            </a:pPr>
            <a:r>
              <a:rPr lang="en-US" sz="3200" b="1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Характерною</a:t>
            </a:r>
            <a:r>
              <a:rPr lang="en-US" sz="3200" b="1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ознакою</a:t>
            </a:r>
            <a:r>
              <a:rPr lang="en-US" sz="3200" b="1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інфекційних</a:t>
            </a:r>
            <a:r>
              <a:rPr lang="en-US" sz="3200" b="1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none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хвороб</a:t>
            </a:r>
            <a:r>
              <a:rPr lang="en-US" sz="3200" b="1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є </a:t>
            </a:r>
            <a:r>
              <a:rPr lang="en-US" sz="3200" b="1" i="0" u="sng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циклічність</a:t>
            </a:r>
            <a:r>
              <a:rPr lang="en-US" sz="3200" b="1" i="0" u="sng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(</a:t>
            </a:r>
            <a:r>
              <a:rPr lang="en-US" sz="3200" b="1" i="0" u="sng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наявність</a:t>
            </a:r>
            <a:r>
              <a:rPr lang="en-US" sz="3200" b="1" i="0" u="sng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1" i="0" u="sng" dirty="0" err="1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періодів</a:t>
            </a:r>
            <a:r>
              <a:rPr lang="en-US" sz="3200" b="1" i="0" u="none" dirty="0">
                <a:solidFill>
                  <a:srgbClr val="572314"/>
                </a:solidFill>
                <a:latin typeface="Corbel"/>
                <a:ea typeface="Corbel"/>
                <a:cs typeface="Corbel"/>
                <a:sym typeface="Corbel"/>
              </a:rPr>
              <a:t>):</a:t>
            </a:r>
            <a:endParaRPr b="1"/>
          </a:p>
        </p:txBody>
      </p:sp>
      <p:sp>
        <p:nvSpPr>
          <p:cNvPr id="200" name="Google Shape;200;p27"/>
          <p:cNvSpPr txBox="1">
            <a:spLocks noGrp="1"/>
          </p:cNvSpPr>
          <p:nvPr>
            <p:ph type="body" idx="1"/>
          </p:nvPr>
        </p:nvSpPr>
        <p:spPr>
          <a:xfrm>
            <a:off x="1435100" y="1547446"/>
            <a:ext cx="7499350" cy="4700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uk-UA" dirty="0" smtClean="0"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інкубаційного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uk-UA" sz="3200" b="0" i="0" u="none" strike="noStrike" cap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продромального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періоду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початковий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), 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uk-UA" sz="3200" b="0" i="0" u="none" strike="noStrike" cap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періоду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розпалу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активних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проявів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хвороби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</a:t>
            </a:r>
            <a:endParaRPr/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uk-UA" sz="3200" b="0" i="0" u="none" strike="noStrike" cap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періоду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реконва</a:t>
            </a:r>
            <a:r>
              <a:rPr lang="uk-UA" sz="3200" b="0" i="0" u="none" strike="noStrike" cap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</a:t>
            </a:r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uk-UA" sz="3200" b="0" i="0" u="none" strike="noStrike" cap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лесценції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або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lang="uk-UA" sz="3200" b="0" i="0" u="none" strike="noStrike" cap="none" dirty="0" smtClean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uk-UA" sz="3200" b="0" i="0" u="none" strike="noStrike" cap="none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 </a:t>
            </a:r>
            <a:r>
              <a:rPr lang="en-US" sz="3200" b="0" i="0" u="none" strike="noStrike" cap="none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одужання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/>
          </a:p>
        </p:txBody>
      </p:sp>
      <p:pic>
        <p:nvPicPr>
          <p:cNvPr id="201" name="Google Shape;20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098" y="3756075"/>
            <a:ext cx="3798277" cy="2827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Солнцестояние">
  <a:themeElements>
    <a:clrScheme name="Солнцестояние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Солнцестояние">
  <a:themeElements>
    <a:clrScheme name="Солнцестояние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Солнцестояние">
  <a:themeElements>
    <a:clrScheme name="Солнцестояние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Солнцестояние">
  <a:themeElements>
    <a:clrScheme name="Солнцестояние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Солнцестояние">
  <a:themeElements>
    <a:clrScheme name="Солнцестояние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Солнцестояние">
  <a:themeElements>
    <a:clrScheme name="Солнцестояние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3299</Words>
  <PresentationFormat>Экран (4:3)</PresentationFormat>
  <Paragraphs>259</Paragraphs>
  <Slides>73</Slides>
  <Notes>73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73</vt:i4>
      </vt:variant>
    </vt:vector>
  </HeadingPairs>
  <TitlesOfParts>
    <vt:vector size="85" baseType="lpstr">
      <vt:lpstr>Arial</vt:lpstr>
      <vt:lpstr>Corbel</vt:lpstr>
      <vt:lpstr>Gill Sans</vt:lpstr>
      <vt:lpstr>Noto Sans Symbols</vt:lpstr>
      <vt:lpstr>Verdana</vt:lpstr>
      <vt:lpstr>1_Солнцестояние</vt:lpstr>
      <vt:lpstr>Солнцестояние</vt:lpstr>
      <vt:lpstr>2_Солнцестояние</vt:lpstr>
      <vt:lpstr>3_Солнцестояние</vt:lpstr>
      <vt:lpstr>4_Солнцестояние</vt:lpstr>
      <vt:lpstr>5_Солнцестояние</vt:lpstr>
      <vt:lpstr>6_Солнцестояние</vt:lpstr>
      <vt:lpstr>Слайд 1</vt:lpstr>
      <vt:lpstr>Слайд 2</vt:lpstr>
      <vt:lpstr>Слайд 3</vt:lpstr>
      <vt:lpstr>Слайд 4</vt:lpstr>
      <vt:lpstr>Інфекція —</vt:lpstr>
      <vt:lpstr>Інфекційний процес -</vt:lpstr>
      <vt:lpstr>Інфекційна хвороба —</vt:lpstr>
      <vt:lpstr>Інфекційні хвороби характеризуються:</vt:lpstr>
      <vt:lpstr>Характерною ознакою інфекційних хвороб є циклічність (наявність періодів):</vt:lpstr>
      <vt:lpstr>Інкубаційний період</vt:lpstr>
      <vt:lpstr>Слайд 11</vt:lpstr>
      <vt:lpstr>Слайд 12</vt:lpstr>
      <vt:lpstr>плями Копліка</vt:lpstr>
      <vt:lpstr>Період розпалу </vt:lpstr>
      <vt:lpstr>Слайд 15</vt:lpstr>
      <vt:lpstr>Резервуар інфекції</vt:lpstr>
      <vt:lpstr>Класифікація інфекційних хвороб</vt:lpstr>
      <vt:lpstr>Епідемічне вогнище</vt:lpstr>
      <vt:lpstr>Слайд 19</vt:lpstr>
      <vt:lpstr>Клініко-епідеміологічна класифікація:</vt:lpstr>
      <vt:lpstr>Механізм передачі</vt:lpstr>
      <vt:lpstr>Фактори передачі інфекції</vt:lpstr>
      <vt:lpstr>Шляхи передачі</vt:lpstr>
      <vt:lpstr>Слайд 24</vt:lpstr>
      <vt:lpstr>Фекально -оральний механізм передачі .</vt:lpstr>
      <vt:lpstr>Трансмісивний механізм передачі.</vt:lpstr>
      <vt:lpstr>Контактний механізм передачі .</vt:lpstr>
      <vt:lpstr>Профілактичні  та протиепідемічні заходи</vt:lpstr>
      <vt:lpstr>Карантин</vt:lpstr>
      <vt:lpstr>Дезінфекція, або знезараження, -</vt:lpstr>
      <vt:lpstr>Імунопрофілактика інфекційних хвороб</vt:lpstr>
      <vt:lpstr>Методи обстеження: </vt:lpstr>
      <vt:lpstr>Слайд 33</vt:lpstr>
      <vt:lpstr>Слайд 34</vt:lpstr>
      <vt:lpstr>Основні симптоми інфекційних хвороб:</vt:lpstr>
      <vt:lpstr>ДОГЛЯД ЗА ІНФЕКЦІЙНИМ ХВОРИМ</vt:lpstr>
      <vt:lpstr>Хвороби фекально-орального механізму передачі</vt:lpstr>
      <vt:lpstr>Слайд 38</vt:lpstr>
      <vt:lpstr>До кишкових інфекцій відноситься  більше 25% всіх заразних захворювань людей </vt:lpstr>
      <vt:lpstr>Загальні ознаки інфекцій, що передаються фекально-оральним шляхом</vt:lpstr>
      <vt:lpstr>Критерії тяжкості гострих кишечних інфекцій</vt:lpstr>
      <vt:lpstr>Харчові токсикоінфекції</vt:lpstr>
      <vt:lpstr>Слайд 43</vt:lpstr>
      <vt:lpstr>Клініка сальмонельозу</vt:lpstr>
      <vt:lpstr>Ботулізм (botulismus: від лат. hotulus — ковбаса)</vt:lpstr>
      <vt:lpstr>Клініка ботулізму</vt:lpstr>
      <vt:lpstr>Лікування гострих кишечних інфекцій</vt:lpstr>
      <vt:lpstr>  Гепатити А  - антропонозное вірусне інфекційне захворювання з фекально -оральним механізмом передачі збудника. Характеризується переважним ураженням печінки і проявляється інтоксикацією , іноді жовтяницею. </vt:lpstr>
      <vt:lpstr>Звичайні симптоми гепатиту.</vt:lpstr>
      <vt:lpstr>гельмінтози</vt:lpstr>
      <vt:lpstr>Слайд 51</vt:lpstr>
      <vt:lpstr>Слайд 52</vt:lpstr>
      <vt:lpstr>Ентеробіоз (лат. enterobiasis, англ. enterobiasis,—</vt:lpstr>
      <vt:lpstr>Аскаридоз (лат. ascaridosis, англ. ascariasis) —</vt:lpstr>
      <vt:lpstr>Слайд 55</vt:lpstr>
      <vt:lpstr>Слайд 56</vt:lpstr>
      <vt:lpstr>Хвороби з повітряно-краплинним шляхом передачі</vt:lpstr>
      <vt:lpstr>Слайд 58</vt:lpstr>
      <vt:lpstr>Кір (лат. morbilli, англ. — measles/rubeola) </vt:lpstr>
      <vt:lpstr>Слайд 60</vt:lpstr>
      <vt:lpstr>Слайд 61</vt:lpstr>
      <vt:lpstr>Слайд 62</vt:lpstr>
      <vt:lpstr>Епідемічний паротит (лат. parotitis epidemica; син.: паротитна інфекція) —</vt:lpstr>
      <vt:lpstr>Слайд 64</vt:lpstr>
      <vt:lpstr>Дифтерія (лат. diphtheria) </vt:lpstr>
      <vt:lpstr>Слайд 66</vt:lpstr>
      <vt:lpstr>Вітряна віспа (розмовне ‘"вітрянка”, лат. varicella, англ. chickenpox) —</vt:lpstr>
      <vt:lpstr>Слайд 68</vt:lpstr>
      <vt:lpstr>Слайд 69</vt:lpstr>
      <vt:lpstr>ВІРУСНИЙ ГЕПАТИТ В</vt:lpstr>
      <vt:lpstr>Слайд 71</vt:lpstr>
      <vt:lpstr>Жовтяничний період.</vt:lpstr>
      <vt:lpstr>Слайд 73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marina</dc:creator>
  <cp:lastModifiedBy>marina</cp:lastModifiedBy>
  <cp:revision>7</cp:revision>
  <dcterms:modified xsi:type="dcterms:W3CDTF">2020-04-02T08:27:03Z</dcterms:modified>
</cp:coreProperties>
</file>